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1"/>
  </p:notesMasterIdLst>
  <p:sldIdLst>
    <p:sldId id="256" r:id="rId2"/>
    <p:sldId id="257" r:id="rId3"/>
    <p:sldId id="258" r:id="rId4"/>
    <p:sldId id="266" r:id="rId5"/>
    <p:sldId id="265" r:id="rId6"/>
    <p:sldId id="259" r:id="rId7"/>
    <p:sldId id="267" r:id="rId8"/>
    <p:sldId id="260" r:id="rId9"/>
    <p:sldId id="261" r:id="rId10"/>
    <p:sldId id="264" r:id="rId11"/>
    <p:sldId id="262" r:id="rId12"/>
    <p:sldId id="263"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642C1-0616-42D7-998E-B5129EFE87C1}" v="9" dt="2019-07-27T20:44:28.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4660" autoAdjust="0"/>
  </p:normalViewPr>
  <p:slideViewPr>
    <p:cSldViewPr snapToGrid="0">
      <p:cViewPr varScale="1">
        <p:scale>
          <a:sx n="142" d="100"/>
          <a:sy n="142" d="100"/>
        </p:scale>
        <p:origin x="132" y="576"/>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A04875B2-BCDE-427B-B3CD-1161A3C808B6}"/>
    <pc:docChg chg="custSel modSld modMainMaster">
      <pc:chgData name="Dr Blind" userId="c4d0e117d289de94" providerId="LiveId" clId="{A04875B2-BCDE-427B-B3CD-1161A3C808B6}" dt="2019-07-27T20:44:28.353" v="78" actId="207"/>
      <pc:docMkLst>
        <pc:docMk/>
      </pc:docMkLst>
      <pc:sldChg chg="modSp">
        <pc:chgData name="Dr Blind" userId="c4d0e117d289de94" providerId="LiveId" clId="{A04875B2-BCDE-427B-B3CD-1161A3C808B6}" dt="2019-07-27T20:33:06.062" v="18" actId="20577"/>
        <pc:sldMkLst>
          <pc:docMk/>
          <pc:sldMk cId="1512413065" sldId="256"/>
        </pc:sldMkLst>
        <pc:spChg chg="mod">
          <ac:chgData name="Dr Blind" userId="c4d0e117d289de94" providerId="LiveId" clId="{A04875B2-BCDE-427B-B3CD-1161A3C808B6}" dt="2019-07-27T20:33:06.062" v="18" actId="20577"/>
          <ac:spMkLst>
            <pc:docMk/>
            <pc:sldMk cId="1512413065" sldId="256"/>
            <ac:spMk id="2" creationId="{07D34495-4032-4FE8-9A42-9DD21C6169D2}"/>
          </ac:spMkLst>
        </pc:spChg>
        <pc:spChg chg="mod">
          <ac:chgData name="Dr Blind" userId="c4d0e117d289de94" providerId="LiveId" clId="{A04875B2-BCDE-427B-B3CD-1161A3C808B6}" dt="2019-07-27T20:32:59.590" v="17" actId="404"/>
          <ac:spMkLst>
            <pc:docMk/>
            <pc:sldMk cId="1512413065" sldId="256"/>
            <ac:spMk id="3" creationId="{04035997-1F26-447D-925A-226511C2B907}"/>
          </ac:spMkLst>
        </pc:spChg>
      </pc:sldChg>
      <pc:sldChg chg="modSp">
        <pc:chgData name="Dr Blind" userId="c4d0e117d289de94" providerId="LiveId" clId="{A04875B2-BCDE-427B-B3CD-1161A3C808B6}" dt="2019-07-27T20:29:57.672" v="2" actId="27636"/>
        <pc:sldMkLst>
          <pc:docMk/>
          <pc:sldMk cId="1031852686" sldId="257"/>
        </pc:sldMkLst>
        <pc:spChg chg="mod">
          <ac:chgData name="Dr Blind" userId="c4d0e117d289de94" providerId="LiveId" clId="{A04875B2-BCDE-427B-B3CD-1161A3C808B6}" dt="2019-07-27T20:29:57.672" v="2" actId="27636"/>
          <ac:spMkLst>
            <pc:docMk/>
            <pc:sldMk cId="1031852686" sldId="257"/>
            <ac:spMk id="6" creationId="{2E860C04-D8DA-4802-BF12-84BFF8663291}"/>
          </ac:spMkLst>
        </pc:spChg>
      </pc:sldChg>
      <pc:sldChg chg="modSp">
        <pc:chgData name="Dr Blind" userId="c4d0e117d289de94" providerId="LiveId" clId="{A04875B2-BCDE-427B-B3CD-1161A3C808B6}" dt="2019-07-27T20:44:28.353" v="78" actId="207"/>
        <pc:sldMkLst>
          <pc:docMk/>
          <pc:sldMk cId="685286917" sldId="258"/>
        </pc:sldMkLst>
        <pc:spChg chg="mod">
          <ac:chgData name="Dr Blind" userId="c4d0e117d289de94" providerId="LiveId" clId="{A04875B2-BCDE-427B-B3CD-1161A3C808B6}" dt="2019-07-27T20:44:28.353" v="78" actId="207"/>
          <ac:spMkLst>
            <pc:docMk/>
            <pc:sldMk cId="685286917" sldId="258"/>
            <ac:spMk id="6" creationId="{E1E1F595-5B37-44B6-B30A-A16D55459FAA}"/>
          </ac:spMkLst>
        </pc:spChg>
      </pc:sldChg>
      <pc:sldChg chg="modSp modAnim">
        <pc:chgData name="Dr Blind" userId="c4d0e117d289de94" providerId="LiveId" clId="{A04875B2-BCDE-427B-B3CD-1161A3C808B6}" dt="2019-07-27T20:35:45.629" v="23" actId="20577"/>
        <pc:sldMkLst>
          <pc:docMk/>
          <pc:sldMk cId="97060503" sldId="259"/>
        </pc:sldMkLst>
        <pc:spChg chg="mod">
          <ac:chgData name="Dr Blind" userId="c4d0e117d289de94" providerId="LiveId" clId="{A04875B2-BCDE-427B-B3CD-1161A3C808B6}" dt="2019-07-27T20:35:45.629" v="23" actId="20577"/>
          <ac:spMkLst>
            <pc:docMk/>
            <pc:sldMk cId="97060503" sldId="259"/>
            <ac:spMk id="3" creationId="{2811D1C1-F38E-430E-A67D-C2B59AE11273}"/>
          </ac:spMkLst>
        </pc:spChg>
      </pc:sldChg>
      <pc:sldChg chg="modSp">
        <pc:chgData name="Dr Blind" userId="c4d0e117d289de94" providerId="LiveId" clId="{A04875B2-BCDE-427B-B3CD-1161A3C808B6}" dt="2019-07-27T20:29:58.883" v="7" actId="27636"/>
        <pc:sldMkLst>
          <pc:docMk/>
          <pc:sldMk cId="3294717612" sldId="260"/>
        </pc:sldMkLst>
        <pc:spChg chg="mod">
          <ac:chgData name="Dr Blind" userId="c4d0e117d289de94" providerId="LiveId" clId="{A04875B2-BCDE-427B-B3CD-1161A3C808B6}" dt="2019-07-27T20:29:58.883" v="7" actId="27636"/>
          <ac:spMkLst>
            <pc:docMk/>
            <pc:sldMk cId="3294717612" sldId="260"/>
            <ac:spMk id="3" creationId="{251937D8-2182-4EBC-8A15-3A72D82E3A66}"/>
          </ac:spMkLst>
        </pc:spChg>
      </pc:sldChg>
      <pc:sldChg chg="modSp">
        <pc:chgData name="Dr Blind" userId="c4d0e117d289de94" providerId="LiveId" clId="{A04875B2-BCDE-427B-B3CD-1161A3C808B6}" dt="2019-07-27T20:37:52.578" v="75" actId="20577"/>
        <pc:sldMkLst>
          <pc:docMk/>
          <pc:sldMk cId="3158814614" sldId="261"/>
        </pc:sldMkLst>
        <pc:spChg chg="mod">
          <ac:chgData name="Dr Blind" userId="c4d0e117d289de94" providerId="LiveId" clId="{A04875B2-BCDE-427B-B3CD-1161A3C808B6}" dt="2019-07-27T20:37:52.578" v="75" actId="20577"/>
          <ac:spMkLst>
            <pc:docMk/>
            <pc:sldMk cId="3158814614" sldId="261"/>
            <ac:spMk id="3" creationId="{4ED6448E-26A3-420D-8FB0-EA2AD4F346BA}"/>
          </ac:spMkLst>
        </pc:spChg>
        <pc:spChg chg="mod">
          <ac:chgData name="Dr Blind" userId="c4d0e117d289de94" providerId="LiveId" clId="{A04875B2-BCDE-427B-B3CD-1161A3C808B6}" dt="2019-07-27T20:37:36.077" v="28" actId="14100"/>
          <ac:spMkLst>
            <pc:docMk/>
            <pc:sldMk cId="3158814614" sldId="261"/>
            <ac:spMk id="5" creationId="{85F73166-9CB2-4E0F-9F4F-DD624C0448DA}"/>
          </ac:spMkLst>
        </pc:spChg>
        <pc:picChg chg="mod">
          <ac:chgData name="Dr Blind" userId="c4d0e117d289de94" providerId="LiveId" clId="{A04875B2-BCDE-427B-B3CD-1161A3C808B6}" dt="2019-07-27T20:37:29.927" v="26" actId="1076"/>
          <ac:picMkLst>
            <pc:docMk/>
            <pc:sldMk cId="3158814614" sldId="261"/>
            <ac:picMk id="4" creationId="{251FA89E-1B5D-48E6-8DF1-653CD4F63852}"/>
          </ac:picMkLst>
        </pc:picChg>
      </pc:sldChg>
      <pc:sldChg chg="modSp">
        <pc:chgData name="Dr Blind" userId="c4d0e117d289de94" providerId="LiveId" clId="{A04875B2-BCDE-427B-B3CD-1161A3C808B6}" dt="2019-07-27T20:29:59.188" v="8" actId="27636"/>
        <pc:sldMkLst>
          <pc:docMk/>
          <pc:sldMk cId="2970991894" sldId="262"/>
        </pc:sldMkLst>
        <pc:spChg chg="mod">
          <ac:chgData name="Dr Blind" userId="c4d0e117d289de94" providerId="LiveId" clId="{A04875B2-BCDE-427B-B3CD-1161A3C808B6}" dt="2019-07-27T20:29:59.188" v="8" actId="27636"/>
          <ac:spMkLst>
            <pc:docMk/>
            <pc:sldMk cId="2970991894" sldId="262"/>
            <ac:spMk id="3" creationId="{D2332996-72F1-4B70-AF81-36EC5CC7B8DC}"/>
          </ac:spMkLst>
        </pc:spChg>
      </pc:sldChg>
      <pc:sldChg chg="modSp">
        <pc:chgData name="Dr Blind" userId="c4d0e117d289de94" providerId="LiveId" clId="{A04875B2-BCDE-427B-B3CD-1161A3C808B6}" dt="2019-07-27T20:43:37.504" v="77" actId="14100"/>
        <pc:sldMkLst>
          <pc:docMk/>
          <pc:sldMk cId="3877668194" sldId="263"/>
        </pc:sldMkLst>
        <pc:spChg chg="mod">
          <ac:chgData name="Dr Blind" userId="c4d0e117d289de94" providerId="LiveId" clId="{A04875B2-BCDE-427B-B3CD-1161A3C808B6}" dt="2019-07-27T20:43:37.504" v="77" actId="14100"/>
          <ac:spMkLst>
            <pc:docMk/>
            <pc:sldMk cId="3877668194" sldId="263"/>
            <ac:spMk id="3" creationId="{490FA5F2-CCAC-4221-98A9-85DED68697DE}"/>
          </ac:spMkLst>
        </pc:spChg>
        <pc:picChg chg="mod">
          <ac:chgData name="Dr Blind" userId="c4d0e117d289de94" providerId="LiveId" clId="{A04875B2-BCDE-427B-B3CD-1161A3C808B6}" dt="2019-07-27T20:43:33.187" v="76" actId="1076"/>
          <ac:picMkLst>
            <pc:docMk/>
            <pc:sldMk cId="3877668194" sldId="263"/>
            <ac:picMk id="4" creationId="{6C3B02AB-6F4B-4916-8AD5-8AF6C541C0B9}"/>
          </ac:picMkLst>
        </pc:picChg>
      </pc:sldChg>
      <pc:sldChg chg="modSp modAnim">
        <pc:chgData name="Dr Blind" userId="c4d0e117d289de94" providerId="LiveId" clId="{A04875B2-BCDE-427B-B3CD-1161A3C808B6}" dt="2019-07-27T20:34:48.431" v="22"/>
        <pc:sldMkLst>
          <pc:docMk/>
          <pc:sldMk cId="2992357158" sldId="265"/>
        </pc:sldMkLst>
        <pc:spChg chg="mod">
          <ac:chgData name="Dr Blind" userId="c4d0e117d289de94" providerId="LiveId" clId="{A04875B2-BCDE-427B-B3CD-1161A3C808B6}" dt="2019-07-27T20:29:58.305" v="5" actId="27636"/>
          <ac:spMkLst>
            <pc:docMk/>
            <pc:sldMk cId="2992357158" sldId="265"/>
            <ac:spMk id="5" creationId="{1B127CB3-5760-44A9-BBBF-7159CD8324D7}"/>
          </ac:spMkLst>
        </pc:spChg>
      </pc:sldChg>
      <pc:sldChg chg="modSp">
        <pc:chgData name="Dr Blind" userId="c4d0e117d289de94" providerId="LiveId" clId="{A04875B2-BCDE-427B-B3CD-1161A3C808B6}" dt="2019-07-27T20:29:58.059" v="4" actId="27636"/>
        <pc:sldMkLst>
          <pc:docMk/>
          <pc:sldMk cId="1624005623" sldId="266"/>
        </pc:sldMkLst>
        <pc:spChg chg="mod">
          <ac:chgData name="Dr Blind" userId="c4d0e117d289de94" providerId="LiveId" clId="{A04875B2-BCDE-427B-B3CD-1161A3C808B6}" dt="2019-07-27T20:29:58.059" v="4" actId="27636"/>
          <ac:spMkLst>
            <pc:docMk/>
            <pc:sldMk cId="1624005623" sldId="266"/>
            <ac:spMk id="3" creationId="{D51F3F60-BB8F-46CA-8955-899B55D73170}"/>
          </ac:spMkLst>
        </pc:spChg>
      </pc:sldChg>
      <pc:sldChg chg="modSp">
        <pc:chgData name="Dr Blind" userId="c4d0e117d289de94" providerId="LiveId" clId="{A04875B2-BCDE-427B-B3CD-1161A3C808B6}" dt="2019-07-27T20:29:56.503" v="1" actId="27636"/>
        <pc:sldMkLst>
          <pc:docMk/>
          <pc:sldMk cId="4192242743" sldId="274"/>
        </pc:sldMkLst>
        <pc:spChg chg="mod">
          <ac:chgData name="Dr Blind" userId="c4d0e117d289de94" providerId="LiveId" clId="{A04875B2-BCDE-427B-B3CD-1161A3C808B6}" dt="2019-07-27T20:29:56.503" v="1" actId="27636"/>
          <ac:spMkLst>
            <pc:docMk/>
            <pc:sldMk cId="4192242743" sldId="274"/>
            <ac:spMk id="3" creationId="{6E1A9FBB-40F8-44AE-BF64-4F044935538B}"/>
          </ac:spMkLst>
        </pc:spChg>
      </pc:sldChg>
      <pc:sldMasterChg chg="modSldLayout">
        <pc:chgData name="Dr Blind" userId="c4d0e117d289de94" providerId="LiveId" clId="{A04875B2-BCDE-427B-B3CD-1161A3C808B6}" dt="2019-07-27T20:29:56.156" v="0"/>
        <pc:sldMasterMkLst>
          <pc:docMk/>
          <pc:sldMasterMk cId="3635141880" sldId="2147483661"/>
        </pc:sldMasterMkLst>
        <pc:sldLayoutChg chg="delSp">
          <pc:chgData name="Dr Blind" userId="c4d0e117d289de94" providerId="LiveId" clId="{A04875B2-BCDE-427B-B3CD-1161A3C808B6}" dt="2019-07-27T20:29:56.156" v="0"/>
          <pc:sldLayoutMkLst>
            <pc:docMk/>
            <pc:sldMasterMk cId="3635141880" sldId="2147483661"/>
            <pc:sldLayoutMk cId="2144683338" sldId="2147483669"/>
          </pc:sldLayoutMkLst>
          <pc:spChg chg="del">
            <ac:chgData name="Dr Blind" userId="c4d0e117d289de94" providerId="LiveId" clId="{A04875B2-BCDE-427B-B3CD-1161A3C808B6}" dt="2019-07-27T20:29:56.156" v="0"/>
            <ac:spMkLst>
              <pc:docMk/>
              <pc:sldMasterMk cId="3635141880" sldId="2147483661"/>
              <pc:sldLayoutMk cId="2144683338" sldId="2147483669"/>
              <ac:spMk id="10" creationId="{00000000-0000-0000-0000-000000000000}"/>
            </ac:spMkLst>
          </pc:spChg>
          <pc:spChg chg="del">
            <ac:chgData name="Dr Blind" userId="c4d0e117d289de94" providerId="LiveId" clId="{A04875B2-BCDE-427B-B3CD-1161A3C808B6}" dt="2019-07-27T20:29:56.156" v="0"/>
            <ac:spMkLst>
              <pc:docMk/>
              <pc:sldMasterMk cId="3635141880" sldId="2147483661"/>
              <pc:sldLayoutMk cId="2144683338" sldId="2147483669"/>
              <ac:spMk id="11" creationId="{00000000-0000-0000-0000-000000000000}"/>
            </ac:spMkLst>
          </pc:spChg>
          <pc:cxnChg chg="del">
            <ac:chgData name="Dr Blind" userId="c4d0e117d289de94" providerId="LiveId" clId="{A04875B2-BCDE-427B-B3CD-1161A3C808B6}" dt="2019-07-27T20:29:56.156" v="0"/>
            <ac:cxnSpMkLst>
              <pc:docMk/>
              <pc:sldMasterMk cId="3635141880" sldId="2147483661"/>
              <pc:sldLayoutMk cId="2144683338" sldId="2147483669"/>
              <ac:cxnSpMk id="8" creationId="{00000000-0000-0000-0000-000000000000}"/>
            </ac:cxnSpMkLst>
          </pc:cxn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ED094-F50A-4EBA-A8EB-A54B81370F73}" type="datetimeFigureOut">
              <a:rPr lang="en-US" smtClean="0"/>
              <a:t>7/22/2019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ACFF0-A30E-4BAB-8E9F-A891D16835CE}" type="slidenum">
              <a:rPr lang="en-US" smtClean="0"/>
              <a:t>‹#›</a:t>
            </a:fld>
            <a:endParaRPr lang="en-US"/>
          </a:p>
        </p:txBody>
      </p:sp>
    </p:spTree>
    <p:extLst>
      <p:ext uri="{BB962C8B-B14F-4D97-AF65-F5344CB8AC3E}">
        <p14:creationId xmlns:p14="http://schemas.microsoft.com/office/powerpoint/2010/main" val="106462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athrinewilhelmsen.net/2018/12/02/sql-server-2019-docker-container/"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bafromthecold.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ET_Framework"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MIT_License" TargetMode="External"/><Relationship Id="rId4" Type="http://schemas.openxmlformats.org/officeDocument/2006/relationships/hyperlink" Target="https://en.wikipedia.org/wiki/.NET_Co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o.microsoft.com/fwlink/?LinkID=53410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know its childish to like Lego’s but now I can afford them, so I get them for birthday’s or holiday celebrations.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2</a:t>
            </a:fld>
            <a:endParaRPr lang="en-US"/>
          </a:p>
        </p:txBody>
      </p:sp>
    </p:spTree>
    <p:extLst>
      <p:ext uri="{BB962C8B-B14F-4D97-AF65-F5344CB8AC3E}">
        <p14:creationId xmlns:p14="http://schemas.microsoft.com/office/powerpoint/2010/main" val="3354728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the open editor and the folder…</a:t>
            </a:r>
          </a:p>
          <a:p>
            <a:r>
              <a:rPr lang="en-US" baseline="0" dirty="0"/>
              <a:t>If you open a folder that Open Folder button goes away, just go to the file menu and open folder. The current folder will close and the new folder will open.</a:t>
            </a:r>
          </a:p>
          <a:p>
            <a:endParaRPr lang="en-US" baseline="0" dirty="0"/>
          </a:p>
          <a:p>
            <a:r>
              <a:rPr lang="en-US" baseline="0" dirty="0"/>
              <a:t>When you open the folder with a .git folder it is in source control</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14</a:t>
            </a:fld>
            <a:endParaRPr lang="en-US"/>
          </a:p>
        </p:txBody>
      </p:sp>
    </p:spTree>
    <p:extLst>
      <p:ext uri="{BB962C8B-B14F-4D97-AF65-F5344CB8AC3E}">
        <p14:creationId xmlns:p14="http://schemas.microsoft.com/office/powerpoint/2010/main" val="3331246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took me a lot longer then I would like to admit, to get used to seeing the open editors above the folder structure, like in management studio.</a:t>
            </a:r>
          </a:p>
          <a:p>
            <a:r>
              <a:rPr lang="en-US" baseline="0" dirty="0"/>
              <a:t>The dot tells you that the file isn’t saved</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15</a:t>
            </a:fld>
            <a:endParaRPr lang="en-US"/>
          </a:p>
        </p:txBody>
      </p:sp>
    </p:spTree>
    <p:extLst>
      <p:ext uri="{BB962C8B-B14F-4D97-AF65-F5344CB8AC3E}">
        <p14:creationId xmlns:p14="http://schemas.microsoft.com/office/powerpoint/2010/main" val="426371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16</a:t>
            </a:fld>
            <a:endParaRPr lang="en-US"/>
          </a:p>
        </p:txBody>
      </p:sp>
    </p:spTree>
    <p:extLst>
      <p:ext uri="{BB962C8B-B14F-4D97-AF65-F5344CB8AC3E}">
        <p14:creationId xmlns:p14="http://schemas.microsoft.com/office/powerpoint/2010/main" val="3488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Ctrl+Shift+P</a:t>
            </a:r>
            <a:r>
              <a:rPr lang="en-US" baseline="0" dirty="0"/>
              <a:t> then Developer: Reload Window</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17</a:t>
            </a:fld>
            <a:endParaRPr lang="en-US"/>
          </a:p>
        </p:txBody>
      </p:sp>
    </p:spTree>
    <p:extLst>
      <p:ext uri="{BB962C8B-B14F-4D97-AF65-F5344CB8AC3E}">
        <p14:creationId xmlns:p14="http://schemas.microsoft.com/office/powerpoint/2010/main" val="6781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bell with 6 even though it’s only showing 2, you will need to reload</a:t>
            </a:r>
            <a:r>
              <a:rPr lang="en-US" baseline="0" dirty="0"/>
              <a:t> to see the installed extensions</a:t>
            </a: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18</a:t>
            </a:fld>
            <a:endParaRPr lang="en-US"/>
          </a:p>
        </p:txBody>
      </p:sp>
    </p:spTree>
    <p:extLst>
      <p:ext uri="{BB962C8B-B14F-4D97-AF65-F5344CB8AC3E}">
        <p14:creationId xmlns:p14="http://schemas.microsoft.com/office/powerpoint/2010/main" val="196707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https://www.cathrinewilhelmsen.net/2018/12/02/sql-server-2019-docker-container/</a:t>
            </a:r>
            <a:r>
              <a:rPr lang="en-US" dirty="0"/>
              <a:t> </a:t>
            </a:r>
          </a:p>
          <a:p>
            <a:r>
              <a:rPr lang="en-US" dirty="0"/>
              <a:t>Based off</a:t>
            </a:r>
            <a:r>
              <a:rPr lang="en-US" baseline="0" dirty="0"/>
              <a:t> </a:t>
            </a:r>
            <a:r>
              <a:rPr lang="en-US" dirty="0">
                <a:hlinkClick r:id="rId4"/>
              </a:rPr>
              <a:t>https://dbafromthecold.com/</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19</a:t>
            </a:fld>
            <a:endParaRPr lang="en-US"/>
          </a:p>
        </p:txBody>
      </p:sp>
    </p:spTree>
    <p:extLst>
      <p:ext uri="{BB962C8B-B14F-4D97-AF65-F5344CB8AC3E}">
        <p14:creationId xmlns:p14="http://schemas.microsoft.com/office/powerpoint/2010/main" val="239931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.NET Framework is a software framework developed by Microsoft that runs primarily on Microsoft Windows. It includes a large class library named as Framework Class Library and provides language interoperability across several programming languages. Programs written for.NET Framework execute in a software environment named the Common Language Runtime. The CLR is an application virtual machine that provides services such as security, memory management, and exception handling. As such, computer code written using.NET Framework is called "managed code". FCL and CLR together constitute the.NET Framework.</a:t>
            </a:r>
          </a:p>
          <a:p>
            <a:r>
              <a:rPr lang="en-US" dirty="0">
                <a:hlinkClick r:id="rId3"/>
              </a:rPr>
              <a:t>https://en.wikipedia.org/wiki/.NET_Framework</a:t>
            </a:r>
            <a:endParaRPr lang="en-US" sz="1200" b="0" i="0" kern="1200" dirty="0">
              <a:solidFill>
                <a:schemeClr val="tx1"/>
              </a:solidFill>
              <a:effectLst/>
              <a:latin typeface="+mn-lt"/>
              <a:ea typeface="+mn-ea"/>
              <a:cs typeface="+mn-cs"/>
            </a:endParaRPr>
          </a:p>
          <a:p>
            <a:br>
              <a:rPr lang="en-US" dirty="0"/>
            </a:br>
            <a:r>
              <a:rPr lang="en-US" sz="1200" b="0" i="0" kern="1200" dirty="0">
                <a:solidFill>
                  <a:schemeClr val="tx1"/>
                </a:solidFill>
                <a:effectLst/>
                <a:latin typeface="+mn-lt"/>
                <a:ea typeface="+mn-ea"/>
                <a:cs typeface="+mn-cs"/>
              </a:rPr>
              <a:t>.NET Core is a free and open-source, managed computer software framework for the Windows, Linux, and macOS operating systems. It is an open source, cross platform successor of.NET Framework. The project is mainly developed by Microsoft and released under the MIT License.</a:t>
            </a:r>
          </a:p>
          <a:p>
            <a:r>
              <a:rPr lang="en-US" dirty="0">
                <a:hlinkClick r:id="rId4"/>
              </a:rPr>
              <a:t>https://en.wikipedia.org/wiki/.NET_Core</a:t>
            </a:r>
            <a:endParaRPr lang="en-US" sz="1200" b="0" i="0" kern="1200" dirty="0">
              <a:solidFill>
                <a:schemeClr val="tx1"/>
              </a:solidFill>
              <a:effectLst/>
              <a:latin typeface="+mn-lt"/>
              <a:ea typeface="+mn-ea"/>
              <a:cs typeface="+mn-cs"/>
            </a:endParaRPr>
          </a:p>
          <a:p>
            <a:br>
              <a:rPr lang="en-US" dirty="0"/>
            </a:br>
            <a:r>
              <a:rPr lang="en-US" sz="1200" b="0" i="0" kern="1200" dirty="0">
                <a:solidFill>
                  <a:schemeClr val="tx1"/>
                </a:solidFill>
                <a:effectLst/>
                <a:latin typeface="+mn-lt"/>
                <a:ea typeface="+mn-ea"/>
                <a:cs typeface="+mn-cs"/>
              </a:rPr>
              <a:t>The MIT License is a free software license originating at the Massachusetts Institute of Technology (MIT). It is a permissive free software license, meaning that it puts only very limited restriction on reuse and has therefore an excellent license compatibility.</a:t>
            </a:r>
          </a:p>
          <a:p>
            <a:r>
              <a:rPr lang="en-US" dirty="0">
                <a:hlinkClick r:id="rId5"/>
              </a:rPr>
              <a:t>https://en.wikipedia.org/wiki/MIT_License</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3</a:t>
            </a:fld>
            <a:endParaRPr lang="en-US"/>
          </a:p>
        </p:txBody>
      </p:sp>
    </p:spTree>
    <p:extLst>
      <p:ext uri="{BB962C8B-B14F-4D97-AF65-F5344CB8AC3E}">
        <p14:creationId xmlns:p14="http://schemas.microsoft.com/office/powerpoint/2010/main" val="5237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Cmdlets are specialized commands in the PowerShell environment that implement specific functions. Verb-Noun</a:t>
            </a:r>
            <a:r>
              <a:rPr lang="en-US" sz="1200" b="0" i="0" kern="1200" baseline="0" dirty="0">
                <a:solidFill>
                  <a:schemeClr val="tx1"/>
                </a:solidFill>
                <a:effectLst/>
                <a:latin typeface="+mn-lt"/>
                <a:ea typeface="+mn-ea"/>
                <a:cs typeface="+mn-cs"/>
              </a:rPr>
              <a:t> naming pattern (Get-Help)</a:t>
            </a:r>
          </a:p>
          <a:p>
            <a:r>
              <a:rPr lang="en-US" dirty="0"/>
              <a:t>Scripts</a:t>
            </a:r>
            <a:r>
              <a:rPr lang="en-US" baseline="0" dirty="0"/>
              <a:t> contain and supports variables, functions, branching logic (if-then-else), loops (while, for, do, foreach), structured error and exception handling, closures/lambda expressions and integration with .NET</a:t>
            </a:r>
          </a:p>
          <a:p>
            <a:r>
              <a:rPr lang="en-US" baseline="0" dirty="0"/>
              <a:t>Functions provide a way to send parameters into a reusable code block</a:t>
            </a:r>
          </a:p>
          <a:p>
            <a:r>
              <a:rPr lang="en-US" sz="1200" b="0" i="0" kern="1200" dirty="0">
                <a:solidFill>
                  <a:schemeClr val="tx1"/>
                </a:solidFill>
                <a:effectLst/>
                <a:latin typeface="+mn-lt"/>
                <a:ea typeface="+mn-ea"/>
                <a:cs typeface="+mn-cs"/>
              </a:rPr>
              <a:t>standalone can be run</a:t>
            </a:r>
            <a:r>
              <a:rPr lang="en-US" sz="1200" b="0" i="0" kern="1200" baseline="0" dirty="0">
                <a:solidFill>
                  <a:schemeClr val="tx1"/>
                </a:solidFill>
                <a:effectLst/>
                <a:latin typeface="+mn-lt"/>
                <a:ea typeface="+mn-ea"/>
                <a:cs typeface="+mn-cs"/>
              </a:rPr>
              <a:t> in s separate process.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4</a:t>
            </a:fld>
            <a:endParaRPr lang="en-US"/>
          </a:p>
        </p:txBody>
      </p:sp>
    </p:spTree>
    <p:extLst>
      <p:ext uri="{BB962C8B-B14F-4D97-AF65-F5344CB8AC3E}">
        <p14:creationId xmlns:p14="http://schemas.microsoft.com/office/powerpoint/2010/main" val="86819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5</a:t>
            </a:fld>
            <a:endParaRPr lang="en-US"/>
          </a:p>
        </p:txBody>
      </p:sp>
    </p:spTree>
    <p:extLst>
      <p:ext uri="{BB962C8B-B14F-4D97-AF65-F5344CB8AC3E}">
        <p14:creationId xmlns:p14="http://schemas.microsoft.com/office/powerpoint/2010/main" val="184256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Installation</a:t>
            </a:r>
          </a:p>
          <a:p>
            <a:r>
              <a:rPr lang="en-US" sz="1200" b="0" i="0" kern="1200" dirty="0">
                <a:solidFill>
                  <a:schemeClr val="tx1"/>
                </a:solidFill>
                <a:effectLst/>
                <a:latin typeface="+mn-lt"/>
                <a:ea typeface="+mn-ea"/>
                <a:cs typeface="+mn-cs"/>
              </a:rPr>
              <a:t>1. Download the </a:t>
            </a:r>
            <a:r>
              <a:rPr lang="en-US" sz="1200" b="0" i="0" u="none" strike="noStrike" kern="1200" dirty="0">
                <a:solidFill>
                  <a:schemeClr val="tx1"/>
                </a:solidFill>
                <a:effectLst/>
                <a:latin typeface="+mn-lt"/>
                <a:ea typeface="+mn-ea"/>
                <a:cs typeface="+mn-cs"/>
                <a:hlinkClick r:id="rId3"/>
              </a:rPr>
              <a:t>Visual Studio Code installer</a:t>
            </a:r>
            <a:r>
              <a:rPr lang="en-US" sz="1200" b="0" i="0" kern="1200" dirty="0">
                <a:solidFill>
                  <a:schemeClr val="tx1"/>
                </a:solidFill>
                <a:effectLst/>
                <a:latin typeface="+mn-lt"/>
                <a:ea typeface="+mn-ea"/>
                <a:cs typeface="+mn-cs"/>
              </a:rPr>
              <a:t> for Windows.</a:t>
            </a:r>
          </a:p>
          <a:p>
            <a:r>
              <a:rPr lang="en-US" sz="1200" b="0" i="0" kern="1200" dirty="0">
                <a:solidFill>
                  <a:schemeClr val="tx1"/>
                </a:solidFill>
                <a:effectLst/>
                <a:latin typeface="+mn-lt"/>
                <a:ea typeface="+mn-ea"/>
                <a:cs typeface="+mn-cs"/>
              </a:rPr>
              <a:t>2. Once it is downloaded, run the installer (</a:t>
            </a:r>
            <a:r>
              <a:rPr lang="en-US" sz="1200" b="0" i="0" kern="1200" dirty="0" err="1">
                <a:solidFill>
                  <a:schemeClr val="tx1"/>
                </a:solidFill>
                <a:effectLst/>
                <a:latin typeface="+mn-lt"/>
                <a:ea typeface="+mn-ea"/>
                <a:cs typeface="+mn-cs"/>
              </a:rPr>
              <a:t>VSCodeUserSetup</a:t>
            </a:r>
            <a:r>
              <a:rPr lang="en-US" sz="1200" b="0" i="0" kern="1200" dirty="0">
                <a:solidFill>
                  <a:schemeClr val="tx1"/>
                </a:solidFill>
                <a:effectLst/>
                <a:latin typeface="+mn-lt"/>
                <a:ea typeface="+mn-ea"/>
                <a:cs typeface="+mn-cs"/>
              </a:rPr>
              <a:t>-{version}.exe). This will only take a minute.</a:t>
            </a:r>
          </a:p>
          <a:p>
            <a:r>
              <a:rPr lang="en-US" sz="1200" b="0" i="0" kern="1200" dirty="0">
                <a:solidFill>
                  <a:schemeClr val="tx1"/>
                </a:solidFill>
                <a:effectLst/>
                <a:latin typeface="+mn-lt"/>
                <a:ea typeface="+mn-ea"/>
                <a:cs typeface="+mn-cs"/>
              </a:rPr>
              <a:t>3. By default, VS Code is installed under C:\users\{username}\AppData\Local\Programs\Microsoft VS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use a 32-bit</a:t>
            </a:r>
            <a:r>
              <a:rPr lang="en-US" sz="1200" b="0" i="0" kern="1200" baseline="0" dirty="0">
                <a:solidFill>
                  <a:schemeClr val="tx1"/>
                </a:solidFill>
                <a:effectLst/>
                <a:latin typeface="+mn-lt"/>
                <a:ea typeface="+mn-ea"/>
                <a:cs typeface="+mn-cs"/>
              </a:rPr>
              <a:t> version (if you need it… and you are on windows and you are </a:t>
            </a:r>
            <a:r>
              <a:rPr lang="en-US" sz="1200" b="0" i="0" kern="1200" baseline="0" dirty="0" err="1">
                <a:solidFill>
                  <a:schemeClr val="tx1"/>
                </a:solidFill>
                <a:effectLst/>
                <a:latin typeface="+mn-lt"/>
                <a:ea typeface="+mn-ea"/>
                <a:cs typeface="+mn-cs"/>
              </a:rPr>
              <a:t>sorta</a:t>
            </a:r>
            <a:r>
              <a:rPr lang="en-US" sz="1200" b="0" i="0" kern="1200" baseline="0" dirty="0">
                <a:solidFill>
                  <a:schemeClr val="tx1"/>
                </a:solidFill>
                <a:effectLst/>
                <a:latin typeface="+mn-lt"/>
                <a:ea typeface="+mn-ea"/>
                <a:cs typeface="+mn-cs"/>
              </a:rPr>
              <a:t> stuck in 2000 or you are a government employee…)</a:t>
            </a: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6</a:t>
            </a:fld>
            <a:endParaRPr lang="en-US"/>
          </a:p>
        </p:txBody>
      </p:sp>
    </p:spTree>
    <p:extLst>
      <p:ext uri="{BB962C8B-B14F-4D97-AF65-F5344CB8AC3E}">
        <p14:creationId xmlns:p14="http://schemas.microsoft.com/office/powerpoint/2010/main" val="32549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7</a:t>
            </a:fld>
            <a:endParaRPr lang="en-US"/>
          </a:p>
        </p:txBody>
      </p:sp>
    </p:spTree>
    <p:extLst>
      <p:ext uri="{BB962C8B-B14F-4D97-AF65-F5344CB8AC3E}">
        <p14:creationId xmlns:p14="http://schemas.microsoft.com/office/powerpoint/2010/main" val="390821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nicest feature of the Azure Data</a:t>
            </a:r>
            <a:r>
              <a:rPr lang="en-US" baseline="0" dirty="0"/>
              <a:t> Studio, it maintains a better list of connections, but is it better then SSMS?  I don’t know, I’m not using it.</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10</a:t>
            </a:fld>
            <a:endParaRPr lang="en-US"/>
          </a:p>
        </p:txBody>
      </p:sp>
    </p:spTree>
    <p:extLst>
      <p:ext uri="{BB962C8B-B14F-4D97-AF65-F5344CB8AC3E}">
        <p14:creationId xmlns:p14="http://schemas.microsoft.com/office/powerpoint/2010/main" val="79912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Get-Content $profile</a:t>
            </a:r>
          </a:p>
          <a:p>
            <a:r>
              <a:rPr lang="en-US" sz="1200" b="0" i="0" kern="1200" dirty="0">
                <a:solidFill>
                  <a:schemeClr val="tx1"/>
                </a:solidFill>
                <a:effectLst/>
                <a:latin typeface="+mn-lt"/>
                <a:ea typeface="+mn-ea"/>
                <a:cs typeface="+mn-cs"/>
              </a:rPr>
              <a:t>Save-Module </a:t>
            </a:r>
            <a:r>
              <a:rPr lang="en-US" sz="1200" b="0" i="0" kern="1200" dirty="0" err="1">
                <a:solidFill>
                  <a:schemeClr val="tx1"/>
                </a:solidFill>
                <a:effectLst/>
                <a:latin typeface="+mn-lt"/>
                <a:ea typeface="+mn-ea"/>
                <a:cs typeface="+mn-cs"/>
              </a:rPr>
              <a:t>dbatools</a:t>
            </a:r>
            <a:r>
              <a:rPr lang="en-US" sz="1200" b="0" i="0" kern="1200" dirty="0">
                <a:solidFill>
                  <a:schemeClr val="tx1"/>
                </a:solidFill>
                <a:effectLst/>
                <a:latin typeface="+mn-lt"/>
                <a:ea typeface="+mn-ea"/>
                <a:cs typeface="+mn-cs"/>
              </a:rPr>
              <a:t> -path c:\temp2 #fail</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 c:\temp\savedmodules #fail</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 "c:\temp\savedmodules“ #success</a:t>
            </a:r>
          </a:p>
          <a:p>
            <a:r>
              <a:rPr lang="en-US" sz="1200" b="0" i="0" kern="1200" dirty="0">
                <a:solidFill>
                  <a:schemeClr val="tx1"/>
                </a:solidFill>
                <a:effectLst/>
                <a:latin typeface="+mn-lt"/>
                <a:ea typeface="+mn-ea"/>
                <a:cs typeface="+mn-cs"/>
              </a:rPr>
              <a:t>md $</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#success</a:t>
            </a:r>
          </a:p>
          <a:p>
            <a:r>
              <a:rPr lang="en-US" sz="1200" b="0" i="0" kern="1200" dirty="0">
                <a:solidFill>
                  <a:schemeClr val="tx1"/>
                </a:solidFill>
                <a:effectLst/>
                <a:latin typeface="+mn-lt"/>
                <a:ea typeface="+mn-ea"/>
                <a:cs typeface="+mn-cs"/>
              </a:rPr>
              <a:t>Save-Module </a:t>
            </a:r>
            <a:r>
              <a:rPr lang="en-US" sz="1200" b="0" i="0" kern="1200" dirty="0" err="1">
                <a:solidFill>
                  <a:schemeClr val="tx1"/>
                </a:solidFill>
                <a:effectLst/>
                <a:latin typeface="+mn-lt"/>
                <a:ea typeface="+mn-ea"/>
                <a:cs typeface="+mn-cs"/>
              </a:rPr>
              <a:t>dbatools</a:t>
            </a:r>
            <a:r>
              <a:rPr lang="en-US" sz="1200" b="0" i="0" kern="1200" dirty="0">
                <a:solidFill>
                  <a:schemeClr val="tx1"/>
                </a:solidFill>
                <a:effectLst/>
                <a:latin typeface="+mn-lt"/>
                <a:ea typeface="+mn-ea"/>
                <a:cs typeface="+mn-cs"/>
              </a:rPr>
              <a:t> -path $</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#success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PowerShell, a “scope” refers to the </a:t>
            </a:r>
            <a:r>
              <a:rPr lang="en-US" sz="1200" b="1" i="0" kern="1200" dirty="0">
                <a:solidFill>
                  <a:schemeClr val="tx1"/>
                </a:solidFill>
                <a:effectLst/>
                <a:latin typeface="+mn-lt"/>
                <a:ea typeface="+mn-ea"/>
                <a:cs typeface="+mn-cs"/>
              </a:rPr>
              <a:t>current environment in which a script or command shell is operating</a:t>
            </a:r>
            <a:r>
              <a:rPr lang="en-US" sz="1200" b="0" i="0" kern="1200" dirty="0">
                <a:solidFill>
                  <a:schemeClr val="tx1"/>
                </a:solidFill>
                <a:effectLst/>
                <a:latin typeface="+mn-lt"/>
                <a:ea typeface="+mn-ea"/>
                <a:cs typeface="+mn-cs"/>
              </a:rPr>
              <a:t>. Scopes are used to protect certain objects within the environment from being unintentionally modified by scripts or functions.</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11</a:t>
            </a:fld>
            <a:endParaRPr lang="en-US"/>
          </a:p>
        </p:txBody>
      </p:sp>
    </p:spTree>
    <p:extLst>
      <p:ext uri="{BB962C8B-B14F-4D97-AF65-F5344CB8AC3E}">
        <p14:creationId xmlns:p14="http://schemas.microsoft.com/office/powerpoint/2010/main" val="96732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a:t>
            </a:r>
          </a:p>
          <a:p>
            <a:r>
              <a:rPr lang="en-US" dirty="0"/>
              <a:t>Standard</a:t>
            </a:r>
            <a:r>
              <a:rPr lang="en-US" baseline="0" dirty="0"/>
              <a:t> development menu items</a:t>
            </a:r>
          </a:p>
          <a:p>
            <a:r>
              <a:rPr lang="en-US" baseline="0" dirty="0"/>
              <a:t>But look at the “Help” section, there is an actually useful help to get you started.</a:t>
            </a:r>
          </a:p>
          <a:p>
            <a:r>
              <a:rPr lang="en-US" baseline="0" dirty="0"/>
              <a:t>Interactive Playground – I know you are going to ignore this because we just want to get started but when you are a few days into the development you can look here for some tips and tricks that will make it so much better.</a:t>
            </a:r>
            <a:endParaRPr lang="en-US" dirty="0"/>
          </a:p>
          <a:p>
            <a:endParaRPr lang="en-US" dirty="0"/>
          </a:p>
          <a:p>
            <a:r>
              <a:rPr lang="en-US" dirty="0"/>
              <a:t>On the left:</a:t>
            </a:r>
            <a:endParaRPr lang="en-US" baseline="0" dirty="0"/>
          </a:p>
          <a:p>
            <a:r>
              <a:rPr lang="en-US" baseline="0" dirty="0"/>
              <a:t>Explore</a:t>
            </a:r>
          </a:p>
          <a:p>
            <a:r>
              <a:rPr lang="en-US" baseline="0" dirty="0" err="1"/>
              <a:t>Seach</a:t>
            </a:r>
            <a:r>
              <a:rPr lang="en-US" baseline="0" dirty="0"/>
              <a:t> </a:t>
            </a:r>
          </a:p>
          <a:p>
            <a:r>
              <a:rPr lang="en-US" baseline="0" dirty="0"/>
              <a:t>Source Control – GIT comes installed already</a:t>
            </a:r>
          </a:p>
          <a:p>
            <a:r>
              <a:rPr lang="en-US" dirty="0"/>
              <a:t>Debug</a:t>
            </a:r>
          </a:p>
          <a:p>
            <a:r>
              <a:rPr lang="en-US" dirty="0"/>
              <a:t>Extensions </a:t>
            </a:r>
          </a:p>
          <a:p>
            <a:r>
              <a:rPr lang="en-US" dirty="0"/>
              <a:t>-all</a:t>
            </a:r>
            <a:r>
              <a:rPr lang="en-US" baseline="0" dirty="0"/>
              <a:t> the way down-</a:t>
            </a:r>
          </a:p>
          <a:p>
            <a:r>
              <a:rPr lang="en-US" baseline="0" dirty="0"/>
              <a:t>Settings</a:t>
            </a:r>
          </a:p>
          <a:p>
            <a:r>
              <a:rPr lang="en-US" baseline="0" dirty="0"/>
              <a:t>Source Control problems… So you are all checking your code, all your code, in to a source control, right?</a:t>
            </a:r>
          </a:p>
          <a:p>
            <a:endParaRPr lang="en-US" baseline="0" dirty="0"/>
          </a:p>
        </p:txBody>
      </p:sp>
      <p:sp>
        <p:nvSpPr>
          <p:cNvPr id="4" name="Slide Number Placeholder 3"/>
          <p:cNvSpPr>
            <a:spLocks noGrp="1"/>
          </p:cNvSpPr>
          <p:nvPr>
            <p:ph type="sldNum" sz="quarter" idx="5"/>
          </p:nvPr>
        </p:nvSpPr>
        <p:spPr/>
        <p:txBody>
          <a:bodyPr/>
          <a:lstStyle/>
          <a:p>
            <a:fld id="{16FACFF0-A30E-4BAB-8E9F-A891D16835CE}" type="slidenum">
              <a:rPr lang="en-US" smtClean="0"/>
              <a:t>13</a:t>
            </a:fld>
            <a:endParaRPr lang="en-US"/>
          </a:p>
        </p:txBody>
      </p:sp>
    </p:spTree>
    <p:extLst>
      <p:ext uri="{BB962C8B-B14F-4D97-AF65-F5344CB8AC3E}">
        <p14:creationId xmlns:p14="http://schemas.microsoft.com/office/powerpoint/2010/main" val="3916996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46588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74565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23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1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60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48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7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468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120168828"/>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6"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6351418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5.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tevepetersonphotography.com/" TargetMode="External"/><Relationship Id="rId5" Type="http://schemas.openxmlformats.org/officeDocument/2006/relationships/hyperlink" Target="mailto:speterso@1800contacts.com" TargetMode="External"/><Relationship Id="rId4" Type="http://schemas.openxmlformats.org/officeDocument/2006/relationships/hyperlink" Target="https://twitter.com/SQLFitnes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github.com/Microsoft/vscode-docs/blob/master/docs/supporting/requirements.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microsoft.com/en-us/sql/azure-data-studio/download?view=sql-server-2017"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4495-4032-4FE8-9A42-9DD21C6169D2}"/>
              </a:ext>
            </a:extLst>
          </p:cNvPr>
          <p:cNvSpPr>
            <a:spLocks noGrp="1"/>
          </p:cNvSpPr>
          <p:nvPr>
            <p:ph type="ctrTitle"/>
          </p:nvPr>
        </p:nvSpPr>
        <p:spPr/>
        <p:txBody>
          <a:bodyPr>
            <a:noAutofit/>
          </a:bodyPr>
          <a:lstStyle/>
          <a:p>
            <a:r>
              <a:rPr lang="en-US" sz="4000" b="1" dirty="0"/>
              <a:t>Use </a:t>
            </a:r>
            <a:r>
              <a:rPr lang="en-US" sz="4000" b="1" dirty="0">
                <a:solidFill>
                  <a:schemeClr val="accent2"/>
                </a:solidFill>
              </a:rPr>
              <a:t>Visual Studio Code </a:t>
            </a:r>
            <a:br>
              <a:rPr lang="en-US" sz="4000" b="1" dirty="0">
                <a:solidFill>
                  <a:schemeClr val="accent2"/>
                </a:solidFill>
              </a:rPr>
            </a:br>
            <a:r>
              <a:rPr lang="en-US" sz="4000" b="1" dirty="0"/>
              <a:t>to get started with </a:t>
            </a:r>
            <a:r>
              <a:rPr lang="en-US" sz="4000" b="1" dirty="0">
                <a:solidFill>
                  <a:schemeClr val="accent2"/>
                </a:solidFill>
              </a:rPr>
              <a:t>PowerShell</a:t>
            </a:r>
            <a:endParaRPr lang="en-US" sz="4000" dirty="0">
              <a:solidFill>
                <a:schemeClr val="accent2"/>
              </a:solidFill>
            </a:endParaRPr>
          </a:p>
        </p:txBody>
      </p:sp>
      <p:sp>
        <p:nvSpPr>
          <p:cNvPr id="3" name="Subtitle 2">
            <a:extLst>
              <a:ext uri="{FF2B5EF4-FFF2-40B4-BE49-F238E27FC236}">
                <a16:creationId xmlns:a16="http://schemas.microsoft.com/office/drawing/2014/main" id="{04035997-1F26-447D-925A-226511C2B907}"/>
              </a:ext>
            </a:extLst>
          </p:cNvPr>
          <p:cNvSpPr>
            <a:spLocks noGrp="1"/>
          </p:cNvSpPr>
          <p:nvPr>
            <p:ph type="body" sz="quarter" idx="10"/>
          </p:nvPr>
        </p:nvSpPr>
        <p:spPr/>
        <p:txBody>
          <a:bodyPr/>
          <a:lstStyle/>
          <a:p>
            <a:r>
              <a:rPr lang="en-US" dirty="0"/>
              <a:t>Steve Peterson, Manager,</a:t>
            </a:r>
            <a:r>
              <a:rPr lang="en-US" baseline="0" dirty="0"/>
              <a:t> Data Operations</a:t>
            </a:r>
          </a:p>
          <a:p>
            <a:r>
              <a:rPr lang="en-US" sz="2800" baseline="0" dirty="0"/>
              <a:t>1800 CONTACTS INC</a:t>
            </a:r>
          </a:p>
        </p:txBody>
      </p:sp>
    </p:spTree>
    <p:extLst>
      <p:ext uri="{BB962C8B-B14F-4D97-AF65-F5344CB8AC3E}">
        <p14:creationId xmlns:p14="http://schemas.microsoft.com/office/powerpoint/2010/main" val="151241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C73A-4EDA-4195-B133-EE42C0A07E36}"/>
              </a:ext>
            </a:extLst>
          </p:cNvPr>
          <p:cNvSpPr>
            <a:spLocks noGrp="1"/>
          </p:cNvSpPr>
          <p:nvPr>
            <p:ph type="title"/>
          </p:nvPr>
        </p:nvSpPr>
        <p:spPr/>
        <p:txBody>
          <a:bodyPr/>
          <a:lstStyle/>
          <a:p>
            <a:r>
              <a:rPr lang="en-US" dirty="0"/>
              <a:t>Azure Data Studio (CONT)</a:t>
            </a:r>
          </a:p>
        </p:txBody>
      </p:sp>
      <p:pic>
        <p:nvPicPr>
          <p:cNvPr id="4" name="Content Placeholder 3">
            <a:extLst>
              <a:ext uri="{FF2B5EF4-FFF2-40B4-BE49-F238E27FC236}">
                <a16:creationId xmlns:a16="http://schemas.microsoft.com/office/drawing/2014/main" id="{F37E23DB-2B76-4D72-B56D-BBFA8E55DF91}"/>
              </a:ext>
            </a:extLst>
          </p:cNvPr>
          <p:cNvPicPr>
            <a:picLocks noGrp="1" noChangeAspect="1"/>
          </p:cNvPicPr>
          <p:nvPr>
            <p:ph idx="1"/>
          </p:nvPr>
        </p:nvPicPr>
        <p:blipFill>
          <a:blip r:embed="rId3"/>
          <a:stretch>
            <a:fillRect/>
          </a:stretch>
        </p:blipFill>
        <p:spPr>
          <a:xfrm>
            <a:off x="447562" y="1950116"/>
            <a:ext cx="4951369" cy="3717129"/>
          </a:xfrm>
          <a:prstGeom prst="rect">
            <a:avLst/>
          </a:prstGeom>
        </p:spPr>
      </p:pic>
      <p:pic>
        <p:nvPicPr>
          <p:cNvPr id="5" name="Picture 4">
            <a:extLst>
              <a:ext uri="{FF2B5EF4-FFF2-40B4-BE49-F238E27FC236}">
                <a16:creationId xmlns:a16="http://schemas.microsoft.com/office/drawing/2014/main" id="{55B1E437-2B67-49A6-BC11-AD4640139F11}"/>
              </a:ext>
            </a:extLst>
          </p:cNvPr>
          <p:cNvPicPr>
            <a:picLocks noChangeAspect="1"/>
          </p:cNvPicPr>
          <p:nvPr/>
        </p:nvPicPr>
        <p:blipFill>
          <a:blip r:embed="rId4"/>
          <a:stretch>
            <a:fillRect/>
          </a:stretch>
        </p:blipFill>
        <p:spPr>
          <a:xfrm>
            <a:off x="5620332" y="1955477"/>
            <a:ext cx="6003604" cy="3706405"/>
          </a:xfrm>
          <a:prstGeom prst="rect">
            <a:avLst/>
          </a:prstGeom>
        </p:spPr>
      </p:pic>
    </p:spTree>
    <p:extLst>
      <p:ext uri="{BB962C8B-B14F-4D97-AF65-F5344CB8AC3E}">
        <p14:creationId xmlns:p14="http://schemas.microsoft.com/office/powerpoint/2010/main" val="284109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7F52-5A18-45F7-B108-31B83879AA90}"/>
              </a:ext>
            </a:extLst>
          </p:cNvPr>
          <p:cNvSpPr>
            <a:spLocks noGrp="1"/>
          </p:cNvSpPr>
          <p:nvPr>
            <p:ph type="title"/>
          </p:nvPr>
        </p:nvSpPr>
        <p:spPr/>
        <p:txBody>
          <a:bodyPr/>
          <a:lstStyle/>
          <a:p>
            <a:r>
              <a:rPr lang="en-US" dirty="0" err="1"/>
              <a:t>Powershell</a:t>
            </a:r>
            <a:r>
              <a:rPr lang="en-US" dirty="0"/>
              <a:t> basics (all versions) </a:t>
            </a:r>
          </a:p>
        </p:txBody>
      </p:sp>
      <p:sp>
        <p:nvSpPr>
          <p:cNvPr id="3" name="Content Placeholder 2">
            <a:extLst>
              <a:ext uri="{FF2B5EF4-FFF2-40B4-BE49-F238E27FC236}">
                <a16:creationId xmlns:a16="http://schemas.microsoft.com/office/drawing/2014/main" id="{D2332996-72F1-4B70-AF81-36EC5CC7B8DC}"/>
              </a:ext>
            </a:extLst>
          </p:cNvPr>
          <p:cNvSpPr>
            <a:spLocks noGrp="1"/>
          </p:cNvSpPr>
          <p:nvPr>
            <p:ph idx="1"/>
          </p:nvPr>
        </p:nvSpPr>
        <p:spPr/>
        <p:txBody>
          <a:bodyPr>
            <a:normAutofit fontScale="70000" lnSpcReduction="20000"/>
          </a:bodyPr>
          <a:lstStyle/>
          <a:p>
            <a:r>
              <a:rPr lang="en-US" dirty="0"/>
              <a:t>Profiles – a script that runs whenever you start a new PowerShell session</a:t>
            </a:r>
          </a:p>
          <a:p>
            <a:pPr lvl="1"/>
            <a:r>
              <a:rPr lang="en-US" dirty="0"/>
              <a:t>What can we do, what do you want… DEMO</a:t>
            </a:r>
          </a:p>
          <a:p>
            <a:pPr lvl="1"/>
            <a:r>
              <a:rPr lang="en-US" dirty="0"/>
              <a:t>There are so many… Or are there so many… Why?</a:t>
            </a:r>
          </a:p>
          <a:p>
            <a:r>
              <a:rPr lang="en-US" dirty="0"/>
              <a:t>Permissions – Security </a:t>
            </a:r>
          </a:p>
          <a:p>
            <a:pPr lvl="1"/>
            <a:r>
              <a:rPr lang="en-US" dirty="0"/>
              <a:t>PS&gt; Install-Module </a:t>
            </a:r>
            <a:r>
              <a:rPr lang="en-US" dirty="0" err="1"/>
              <a:t>dbatools</a:t>
            </a:r>
            <a:endParaRPr lang="en-US" dirty="0"/>
          </a:p>
          <a:p>
            <a:pPr lvl="1"/>
            <a:r>
              <a:rPr lang="en-US" dirty="0"/>
              <a:t>PS&gt; Install-Module –Scope </a:t>
            </a:r>
            <a:r>
              <a:rPr lang="en-US" dirty="0" err="1"/>
              <a:t>CurrentUser</a:t>
            </a:r>
            <a:endParaRPr lang="en-US" dirty="0"/>
          </a:p>
          <a:p>
            <a:pPr lvl="1"/>
            <a:r>
              <a:rPr lang="en-US" dirty="0"/>
              <a:t>PS&gt; Save-Module</a:t>
            </a:r>
            <a:r>
              <a:rPr lang="en-US" baseline="0" dirty="0"/>
              <a:t> </a:t>
            </a:r>
            <a:r>
              <a:rPr lang="en-US" baseline="0" dirty="0" err="1"/>
              <a:t>dbatools</a:t>
            </a:r>
            <a:r>
              <a:rPr lang="en-US" baseline="0" dirty="0"/>
              <a:t> –Path C:\SomeDirectory</a:t>
            </a:r>
            <a:endParaRPr lang="en-US" dirty="0"/>
          </a:p>
          <a:p>
            <a:r>
              <a:rPr lang="en-US" dirty="0"/>
              <a:t>Extras</a:t>
            </a:r>
          </a:p>
          <a:p>
            <a:pPr lvl="1"/>
            <a:r>
              <a:rPr lang="en-US" dirty="0"/>
              <a:t>Splatting</a:t>
            </a:r>
          </a:p>
          <a:p>
            <a:pPr lvl="1"/>
            <a:r>
              <a:rPr lang="en-US" dirty="0"/>
              <a:t>Aliases – something can be something else. This isn’t a foreign</a:t>
            </a:r>
            <a:r>
              <a:rPr lang="en-US" baseline="0" dirty="0"/>
              <a:t> concept to DBA’s, I would </a:t>
            </a:r>
            <a:r>
              <a:rPr lang="en-US" u="sng" baseline="0" dirty="0"/>
              <a:t>caution</a:t>
            </a:r>
            <a:r>
              <a:rPr lang="en-US" baseline="0" dirty="0"/>
              <a:t> against using them often unless it’s a built in to the PowerShell default or company standards, it can get confusing to read someone else’s code. </a:t>
            </a:r>
            <a:endParaRPr lang="en-US" dirty="0"/>
          </a:p>
        </p:txBody>
      </p:sp>
      <p:pic>
        <p:nvPicPr>
          <p:cNvPr id="4" name="Picture 3">
            <a:extLst>
              <a:ext uri="{FF2B5EF4-FFF2-40B4-BE49-F238E27FC236}">
                <a16:creationId xmlns:a16="http://schemas.microsoft.com/office/drawing/2014/main" id="{C32C9ECC-EA50-4659-AE09-3C1D507E1777}"/>
              </a:ext>
            </a:extLst>
          </p:cNvPr>
          <p:cNvPicPr>
            <a:picLocks noChangeAspect="1"/>
          </p:cNvPicPr>
          <p:nvPr/>
        </p:nvPicPr>
        <p:blipFill>
          <a:blip r:embed="rId3"/>
          <a:stretch>
            <a:fillRect/>
          </a:stretch>
        </p:blipFill>
        <p:spPr>
          <a:xfrm>
            <a:off x="3300778" y="4605262"/>
            <a:ext cx="8402223" cy="1905266"/>
          </a:xfrm>
          <a:prstGeom prst="rect">
            <a:avLst/>
          </a:prstGeom>
        </p:spPr>
      </p:pic>
      <p:pic>
        <p:nvPicPr>
          <p:cNvPr id="5" name="Picture 4">
            <a:extLst>
              <a:ext uri="{FF2B5EF4-FFF2-40B4-BE49-F238E27FC236}">
                <a16:creationId xmlns:a16="http://schemas.microsoft.com/office/drawing/2014/main" id="{E6A71AED-D25F-4370-8FD6-B2AE809EBE4E}"/>
              </a:ext>
            </a:extLst>
          </p:cNvPr>
          <p:cNvPicPr>
            <a:picLocks noChangeAspect="1"/>
          </p:cNvPicPr>
          <p:nvPr/>
        </p:nvPicPr>
        <p:blipFill>
          <a:blip r:embed="rId4"/>
          <a:stretch>
            <a:fillRect/>
          </a:stretch>
        </p:blipFill>
        <p:spPr>
          <a:xfrm>
            <a:off x="419100" y="2286000"/>
            <a:ext cx="11102340" cy="2028159"/>
          </a:xfrm>
          <a:prstGeom prst="rect">
            <a:avLst/>
          </a:prstGeom>
        </p:spPr>
      </p:pic>
    </p:spTree>
    <p:extLst>
      <p:ext uri="{BB962C8B-B14F-4D97-AF65-F5344CB8AC3E}">
        <p14:creationId xmlns:p14="http://schemas.microsoft.com/office/powerpoint/2010/main" val="29709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7D08-4295-4D96-82A5-4DD76FB34FB3}"/>
              </a:ext>
            </a:extLst>
          </p:cNvPr>
          <p:cNvSpPr>
            <a:spLocks noGrp="1"/>
          </p:cNvSpPr>
          <p:nvPr>
            <p:ph type="title"/>
          </p:nvPr>
        </p:nvSpPr>
        <p:spPr/>
        <p:txBody>
          <a:bodyPr/>
          <a:lstStyle/>
          <a:p>
            <a:r>
              <a:rPr lang="en-US" dirty="0"/>
              <a:t>Visual Studio Code </a:t>
            </a:r>
          </a:p>
        </p:txBody>
      </p:sp>
      <p:sp>
        <p:nvSpPr>
          <p:cNvPr id="3" name="Content Placeholder 2">
            <a:extLst>
              <a:ext uri="{FF2B5EF4-FFF2-40B4-BE49-F238E27FC236}">
                <a16:creationId xmlns:a16="http://schemas.microsoft.com/office/drawing/2014/main" id="{490FA5F2-CCAC-4221-98A9-85DED68697DE}"/>
              </a:ext>
            </a:extLst>
          </p:cNvPr>
          <p:cNvSpPr>
            <a:spLocks noGrp="1"/>
          </p:cNvSpPr>
          <p:nvPr>
            <p:ph idx="1"/>
          </p:nvPr>
        </p:nvSpPr>
        <p:spPr>
          <a:xfrm>
            <a:off x="381116" y="1523761"/>
            <a:ext cx="4311908" cy="4952866"/>
          </a:xfrm>
        </p:spPr>
        <p:txBody>
          <a:bodyPr/>
          <a:lstStyle/>
          <a:p>
            <a:r>
              <a:rPr lang="en-US" dirty="0"/>
              <a:t>Parts and things…</a:t>
            </a:r>
          </a:p>
          <a:p>
            <a:r>
              <a:rPr lang="en-US" dirty="0"/>
              <a:t>Buckle UP… Demo Time</a:t>
            </a:r>
          </a:p>
          <a:p>
            <a:r>
              <a:rPr lang="en-US" dirty="0"/>
              <a:t>Pictures and slides if the network isn’t great.</a:t>
            </a:r>
          </a:p>
        </p:txBody>
      </p:sp>
      <p:pic>
        <p:nvPicPr>
          <p:cNvPr id="4" name="Picture 3">
            <a:extLst>
              <a:ext uri="{FF2B5EF4-FFF2-40B4-BE49-F238E27FC236}">
                <a16:creationId xmlns:a16="http://schemas.microsoft.com/office/drawing/2014/main" id="{6C3B02AB-6F4B-4916-8AD5-8AF6C541C0B9}"/>
              </a:ext>
            </a:extLst>
          </p:cNvPr>
          <p:cNvPicPr>
            <a:picLocks noChangeAspect="1"/>
          </p:cNvPicPr>
          <p:nvPr/>
        </p:nvPicPr>
        <p:blipFill>
          <a:blip r:embed="rId2"/>
          <a:stretch>
            <a:fillRect/>
          </a:stretch>
        </p:blipFill>
        <p:spPr>
          <a:xfrm>
            <a:off x="4899167" y="1857328"/>
            <a:ext cx="6915947" cy="4619298"/>
          </a:xfrm>
          <a:prstGeom prst="rect">
            <a:avLst/>
          </a:prstGeom>
        </p:spPr>
      </p:pic>
    </p:spTree>
    <p:extLst>
      <p:ext uri="{BB962C8B-B14F-4D97-AF65-F5344CB8AC3E}">
        <p14:creationId xmlns:p14="http://schemas.microsoft.com/office/powerpoint/2010/main" val="3877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C4E-DF58-4FD5-8609-563C11E33637}"/>
              </a:ext>
            </a:extLst>
          </p:cNvPr>
          <p:cNvSpPr>
            <a:spLocks noGrp="1"/>
          </p:cNvSpPr>
          <p:nvPr>
            <p:ph type="title"/>
          </p:nvPr>
        </p:nvSpPr>
        <p:spPr/>
        <p:txBody>
          <a:bodyPr/>
          <a:lstStyle/>
          <a:p>
            <a:r>
              <a:rPr lang="en-US" dirty="0"/>
              <a:t>First load</a:t>
            </a:r>
          </a:p>
        </p:txBody>
      </p:sp>
      <p:pic>
        <p:nvPicPr>
          <p:cNvPr id="4" name="Content Placeholder 3">
            <a:extLst>
              <a:ext uri="{FF2B5EF4-FFF2-40B4-BE49-F238E27FC236}">
                <a16:creationId xmlns:a16="http://schemas.microsoft.com/office/drawing/2014/main" id="{27091206-0626-491F-AEF4-8FA3F6C08F56}"/>
              </a:ext>
            </a:extLst>
          </p:cNvPr>
          <p:cNvPicPr>
            <a:picLocks noGrp="1" noChangeAspect="1"/>
          </p:cNvPicPr>
          <p:nvPr>
            <p:ph idx="1"/>
          </p:nvPr>
        </p:nvPicPr>
        <p:blipFill>
          <a:blip r:embed="rId3"/>
          <a:stretch>
            <a:fillRect/>
          </a:stretch>
        </p:blipFill>
        <p:spPr>
          <a:xfrm>
            <a:off x="1780628" y="1524000"/>
            <a:ext cx="8630744" cy="4953000"/>
          </a:xfrm>
          <a:prstGeom prst="rect">
            <a:avLst/>
          </a:prstGeom>
        </p:spPr>
      </p:pic>
    </p:spTree>
    <p:extLst>
      <p:ext uri="{BB962C8B-B14F-4D97-AF65-F5344CB8AC3E}">
        <p14:creationId xmlns:p14="http://schemas.microsoft.com/office/powerpoint/2010/main" val="252625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CF28-9F6F-4AC0-B77D-0FB5549DB79E}"/>
              </a:ext>
            </a:extLst>
          </p:cNvPr>
          <p:cNvSpPr>
            <a:spLocks noGrp="1"/>
          </p:cNvSpPr>
          <p:nvPr>
            <p:ph type="title"/>
          </p:nvPr>
        </p:nvSpPr>
        <p:spPr/>
        <p:txBody>
          <a:bodyPr/>
          <a:lstStyle/>
          <a:p>
            <a:r>
              <a:rPr lang="en-US" dirty="0"/>
              <a:t>Folders and GIT</a:t>
            </a:r>
          </a:p>
        </p:txBody>
      </p:sp>
      <p:pic>
        <p:nvPicPr>
          <p:cNvPr id="4" name="Content Placeholder 3">
            <a:extLst>
              <a:ext uri="{FF2B5EF4-FFF2-40B4-BE49-F238E27FC236}">
                <a16:creationId xmlns:a16="http://schemas.microsoft.com/office/drawing/2014/main" id="{722F9592-9DF0-4B3F-81A1-C01866711579}"/>
              </a:ext>
            </a:extLst>
          </p:cNvPr>
          <p:cNvPicPr>
            <a:picLocks noGrp="1" noChangeAspect="1"/>
          </p:cNvPicPr>
          <p:nvPr>
            <p:ph idx="1"/>
          </p:nvPr>
        </p:nvPicPr>
        <p:blipFill>
          <a:blip r:embed="rId3"/>
          <a:stretch>
            <a:fillRect/>
          </a:stretch>
        </p:blipFill>
        <p:spPr>
          <a:xfrm>
            <a:off x="1561467" y="1799918"/>
            <a:ext cx="9069066" cy="4401164"/>
          </a:xfrm>
          <a:prstGeom prst="rect">
            <a:avLst/>
          </a:prstGeom>
        </p:spPr>
      </p:pic>
    </p:spTree>
    <p:extLst>
      <p:ext uri="{BB962C8B-B14F-4D97-AF65-F5344CB8AC3E}">
        <p14:creationId xmlns:p14="http://schemas.microsoft.com/office/powerpoint/2010/main" val="259791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7614-DFA0-405D-A6C9-DB86C070067D}"/>
              </a:ext>
            </a:extLst>
          </p:cNvPr>
          <p:cNvSpPr>
            <a:spLocks noGrp="1"/>
          </p:cNvSpPr>
          <p:nvPr>
            <p:ph type="title"/>
          </p:nvPr>
        </p:nvSpPr>
        <p:spPr/>
        <p:txBody>
          <a:bodyPr/>
          <a:lstStyle/>
          <a:p>
            <a:r>
              <a:rPr lang="en-US" dirty="0"/>
              <a:t>Open editors </a:t>
            </a:r>
          </a:p>
        </p:txBody>
      </p:sp>
      <p:pic>
        <p:nvPicPr>
          <p:cNvPr id="4" name="Content Placeholder 3">
            <a:extLst>
              <a:ext uri="{FF2B5EF4-FFF2-40B4-BE49-F238E27FC236}">
                <a16:creationId xmlns:a16="http://schemas.microsoft.com/office/drawing/2014/main" id="{BDA68BBA-0D18-47E9-B33E-4D6C40E0AD3F}"/>
              </a:ext>
            </a:extLst>
          </p:cNvPr>
          <p:cNvPicPr>
            <a:picLocks noGrp="1" noChangeAspect="1"/>
          </p:cNvPicPr>
          <p:nvPr>
            <p:ph idx="1"/>
          </p:nvPr>
        </p:nvPicPr>
        <p:blipFill>
          <a:blip r:embed="rId3"/>
          <a:stretch>
            <a:fillRect/>
          </a:stretch>
        </p:blipFill>
        <p:spPr>
          <a:xfrm>
            <a:off x="1024128" y="2084832"/>
            <a:ext cx="5934903" cy="3372321"/>
          </a:xfrm>
          <a:prstGeom prst="rect">
            <a:avLst/>
          </a:prstGeom>
        </p:spPr>
      </p:pic>
      <p:pic>
        <p:nvPicPr>
          <p:cNvPr id="5" name="Picture 4">
            <a:extLst>
              <a:ext uri="{FF2B5EF4-FFF2-40B4-BE49-F238E27FC236}">
                <a16:creationId xmlns:a16="http://schemas.microsoft.com/office/drawing/2014/main" id="{05EBB7F0-C16E-48CF-BE07-56A737313501}"/>
              </a:ext>
            </a:extLst>
          </p:cNvPr>
          <p:cNvPicPr>
            <a:picLocks noChangeAspect="1"/>
          </p:cNvPicPr>
          <p:nvPr/>
        </p:nvPicPr>
        <p:blipFill>
          <a:blip r:embed="rId4"/>
          <a:stretch>
            <a:fillRect/>
          </a:stretch>
        </p:blipFill>
        <p:spPr>
          <a:xfrm>
            <a:off x="7058535" y="2084832"/>
            <a:ext cx="5906324" cy="3372321"/>
          </a:xfrm>
          <a:prstGeom prst="rect">
            <a:avLst/>
          </a:prstGeom>
        </p:spPr>
      </p:pic>
    </p:spTree>
    <p:extLst>
      <p:ext uri="{BB962C8B-B14F-4D97-AF65-F5344CB8AC3E}">
        <p14:creationId xmlns:p14="http://schemas.microsoft.com/office/powerpoint/2010/main" val="143883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381C-E92E-4BCD-9526-D2EAB5D8F750}"/>
              </a:ext>
            </a:extLst>
          </p:cNvPr>
          <p:cNvSpPr>
            <a:spLocks noGrp="1"/>
          </p:cNvSpPr>
          <p:nvPr>
            <p:ph type="title"/>
          </p:nvPr>
        </p:nvSpPr>
        <p:spPr/>
        <p:txBody>
          <a:bodyPr/>
          <a:lstStyle/>
          <a:p>
            <a:r>
              <a:rPr lang="en-US" dirty="0"/>
              <a:t>Extensions </a:t>
            </a:r>
          </a:p>
        </p:txBody>
      </p:sp>
      <p:pic>
        <p:nvPicPr>
          <p:cNvPr id="6" name="Content Placeholder 5">
            <a:extLst>
              <a:ext uri="{FF2B5EF4-FFF2-40B4-BE49-F238E27FC236}">
                <a16:creationId xmlns:a16="http://schemas.microsoft.com/office/drawing/2014/main" id="{04FE82DA-26CC-4A08-88F4-8E0FACEA46B6}"/>
              </a:ext>
            </a:extLst>
          </p:cNvPr>
          <p:cNvPicPr>
            <a:picLocks noGrp="1" noChangeAspect="1"/>
          </p:cNvPicPr>
          <p:nvPr>
            <p:ph idx="1"/>
          </p:nvPr>
        </p:nvPicPr>
        <p:blipFill>
          <a:blip r:embed="rId3"/>
          <a:stretch>
            <a:fillRect/>
          </a:stretch>
        </p:blipFill>
        <p:spPr>
          <a:xfrm>
            <a:off x="1024128" y="2731163"/>
            <a:ext cx="8345065" cy="3334215"/>
          </a:xfrm>
          <a:prstGeom prst="rect">
            <a:avLst/>
          </a:prstGeom>
        </p:spPr>
      </p:pic>
      <p:sp>
        <p:nvSpPr>
          <p:cNvPr id="7" name="TextBox 6">
            <a:extLst>
              <a:ext uri="{FF2B5EF4-FFF2-40B4-BE49-F238E27FC236}">
                <a16:creationId xmlns:a16="http://schemas.microsoft.com/office/drawing/2014/main" id="{405B568F-E61E-4786-9158-266C26351828}"/>
              </a:ext>
            </a:extLst>
          </p:cNvPr>
          <p:cNvSpPr txBox="1"/>
          <p:nvPr/>
        </p:nvSpPr>
        <p:spPr>
          <a:xfrm>
            <a:off x="1024128" y="2084832"/>
            <a:ext cx="10456606" cy="646331"/>
          </a:xfrm>
          <a:prstGeom prst="rect">
            <a:avLst/>
          </a:prstGeom>
          <a:noFill/>
        </p:spPr>
        <p:txBody>
          <a:bodyPr wrap="square" rtlCol="0">
            <a:spAutoFit/>
          </a:bodyPr>
          <a:lstStyle/>
          <a:p>
            <a:r>
              <a:rPr lang="en-US" dirty="0"/>
              <a:t>Enable additional languages, themes, debuggers, commands, and more. VS Code's growing community shares their secret sauce to improve your workflow.</a:t>
            </a:r>
          </a:p>
        </p:txBody>
      </p:sp>
      <p:pic>
        <p:nvPicPr>
          <p:cNvPr id="8" name="Picture 7">
            <a:extLst>
              <a:ext uri="{FF2B5EF4-FFF2-40B4-BE49-F238E27FC236}">
                <a16:creationId xmlns:a16="http://schemas.microsoft.com/office/drawing/2014/main" id="{601B3FC4-080E-420C-A252-1D93434785A8}"/>
              </a:ext>
            </a:extLst>
          </p:cNvPr>
          <p:cNvPicPr>
            <a:picLocks noChangeAspect="1"/>
          </p:cNvPicPr>
          <p:nvPr/>
        </p:nvPicPr>
        <p:blipFill>
          <a:blip r:embed="rId4"/>
          <a:stretch>
            <a:fillRect/>
          </a:stretch>
        </p:blipFill>
        <p:spPr>
          <a:xfrm>
            <a:off x="8893477" y="1017638"/>
            <a:ext cx="3062974" cy="6383341"/>
          </a:xfrm>
          <a:prstGeom prst="rect">
            <a:avLst/>
          </a:prstGeom>
        </p:spPr>
      </p:pic>
    </p:spTree>
    <p:extLst>
      <p:ext uri="{BB962C8B-B14F-4D97-AF65-F5344CB8AC3E}">
        <p14:creationId xmlns:p14="http://schemas.microsoft.com/office/powerpoint/2010/main" val="23015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62F2-B0CD-4AB3-B532-5F277ADA9030}"/>
              </a:ext>
            </a:extLst>
          </p:cNvPr>
          <p:cNvSpPr>
            <a:spLocks noGrp="1"/>
          </p:cNvSpPr>
          <p:nvPr>
            <p:ph type="title"/>
          </p:nvPr>
        </p:nvSpPr>
        <p:spPr/>
        <p:txBody>
          <a:bodyPr/>
          <a:lstStyle/>
          <a:p>
            <a:r>
              <a:rPr lang="en-US" dirty="0"/>
              <a:t>Settings Sync</a:t>
            </a:r>
          </a:p>
        </p:txBody>
      </p:sp>
      <p:pic>
        <p:nvPicPr>
          <p:cNvPr id="4" name="Content Placeholder 3">
            <a:extLst>
              <a:ext uri="{FF2B5EF4-FFF2-40B4-BE49-F238E27FC236}">
                <a16:creationId xmlns:a16="http://schemas.microsoft.com/office/drawing/2014/main" id="{8E6BDFD4-B9A3-455E-A7E5-68F3DAE8C728}"/>
              </a:ext>
            </a:extLst>
          </p:cNvPr>
          <p:cNvPicPr>
            <a:picLocks noGrp="1" noChangeAspect="1"/>
          </p:cNvPicPr>
          <p:nvPr>
            <p:ph idx="1"/>
          </p:nvPr>
        </p:nvPicPr>
        <p:blipFill>
          <a:blip r:embed="rId3"/>
          <a:stretch>
            <a:fillRect/>
          </a:stretch>
        </p:blipFill>
        <p:spPr>
          <a:xfrm>
            <a:off x="2414296" y="1524000"/>
            <a:ext cx="7363408" cy="4953000"/>
          </a:xfrm>
          <a:prstGeom prst="rect">
            <a:avLst/>
          </a:prstGeom>
        </p:spPr>
      </p:pic>
      <p:sp>
        <p:nvSpPr>
          <p:cNvPr id="5" name="TextBox 4">
            <a:extLst>
              <a:ext uri="{FF2B5EF4-FFF2-40B4-BE49-F238E27FC236}">
                <a16:creationId xmlns:a16="http://schemas.microsoft.com/office/drawing/2014/main" id="{E2FFEFEF-81ED-430E-BF77-DA78514CF0B1}"/>
              </a:ext>
            </a:extLst>
          </p:cNvPr>
          <p:cNvSpPr txBox="1"/>
          <p:nvPr/>
        </p:nvSpPr>
        <p:spPr>
          <a:xfrm>
            <a:off x="870155" y="2263877"/>
            <a:ext cx="4572000" cy="3693319"/>
          </a:xfrm>
          <a:prstGeom prst="rect">
            <a:avLst/>
          </a:prstGeom>
          <a:noFill/>
        </p:spPr>
        <p:txBody>
          <a:bodyPr wrap="square" rtlCol="0">
            <a:spAutoFit/>
          </a:bodyPr>
          <a:lstStyle/>
          <a:p>
            <a:r>
              <a:rPr lang="en-US" dirty="0"/>
              <a:t>This is my favorite extension…</a:t>
            </a:r>
          </a:p>
          <a:p>
            <a:endParaRPr lang="en-US" dirty="0"/>
          </a:p>
          <a:p>
            <a:r>
              <a:rPr lang="en-US" dirty="0"/>
              <a:t>Have you ever had to install a new computer and have to remember all the stuff that you have been using for years and forgotten because you only use it like once a month?  Then you have to remember where the installer and login and settings are locally or have to go download… yeah I hate that too.</a:t>
            </a:r>
          </a:p>
          <a:p>
            <a:endParaRPr lang="en-US" dirty="0"/>
          </a:p>
          <a:p>
            <a:r>
              <a:rPr lang="en-US" dirty="0"/>
              <a:t>So here is your answer, it uses a GIST key and token to do the work for you… Fingers crossed the demo works it’s awesome! </a:t>
            </a:r>
          </a:p>
        </p:txBody>
      </p:sp>
      <p:pic>
        <p:nvPicPr>
          <p:cNvPr id="6" name="Picture 5">
            <a:extLst>
              <a:ext uri="{FF2B5EF4-FFF2-40B4-BE49-F238E27FC236}">
                <a16:creationId xmlns:a16="http://schemas.microsoft.com/office/drawing/2014/main" id="{1608EB43-AFD5-4D0A-83E1-F63AD6B3575D}"/>
              </a:ext>
            </a:extLst>
          </p:cNvPr>
          <p:cNvPicPr>
            <a:picLocks noChangeAspect="1"/>
          </p:cNvPicPr>
          <p:nvPr/>
        </p:nvPicPr>
        <p:blipFill>
          <a:blip r:embed="rId4"/>
          <a:stretch>
            <a:fillRect/>
          </a:stretch>
        </p:blipFill>
        <p:spPr>
          <a:xfrm>
            <a:off x="3945406" y="2589035"/>
            <a:ext cx="7973538" cy="3258005"/>
          </a:xfrm>
          <a:prstGeom prst="rect">
            <a:avLst/>
          </a:prstGeom>
        </p:spPr>
      </p:pic>
      <p:pic>
        <p:nvPicPr>
          <p:cNvPr id="7" name="Picture 6">
            <a:extLst>
              <a:ext uri="{FF2B5EF4-FFF2-40B4-BE49-F238E27FC236}">
                <a16:creationId xmlns:a16="http://schemas.microsoft.com/office/drawing/2014/main" id="{27B3D615-43AE-49A0-9DDF-10605EA000F0}"/>
              </a:ext>
            </a:extLst>
          </p:cNvPr>
          <p:cNvPicPr>
            <a:picLocks noChangeAspect="1"/>
          </p:cNvPicPr>
          <p:nvPr/>
        </p:nvPicPr>
        <p:blipFill>
          <a:blip r:embed="rId5"/>
          <a:stretch>
            <a:fillRect/>
          </a:stretch>
        </p:blipFill>
        <p:spPr>
          <a:xfrm>
            <a:off x="965099" y="3862706"/>
            <a:ext cx="4382112" cy="1314633"/>
          </a:xfrm>
          <a:prstGeom prst="rect">
            <a:avLst/>
          </a:prstGeom>
        </p:spPr>
      </p:pic>
      <p:pic>
        <p:nvPicPr>
          <p:cNvPr id="8" name="Picture 7">
            <a:extLst>
              <a:ext uri="{FF2B5EF4-FFF2-40B4-BE49-F238E27FC236}">
                <a16:creationId xmlns:a16="http://schemas.microsoft.com/office/drawing/2014/main" id="{6A5E9B11-E376-4BAA-88DD-FFA05D1C6DF6}"/>
              </a:ext>
            </a:extLst>
          </p:cNvPr>
          <p:cNvPicPr>
            <a:picLocks noChangeAspect="1"/>
          </p:cNvPicPr>
          <p:nvPr/>
        </p:nvPicPr>
        <p:blipFill>
          <a:blip r:embed="rId6"/>
          <a:stretch>
            <a:fillRect/>
          </a:stretch>
        </p:blipFill>
        <p:spPr>
          <a:xfrm>
            <a:off x="2794819" y="2792915"/>
            <a:ext cx="8578645" cy="3219359"/>
          </a:xfrm>
          <a:prstGeom prst="rect">
            <a:avLst/>
          </a:prstGeom>
        </p:spPr>
      </p:pic>
    </p:spTree>
    <p:extLst>
      <p:ext uri="{BB962C8B-B14F-4D97-AF65-F5344CB8AC3E}">
        <p14:creationId xmlns:p14="http://schemas.microsoft.com/office/powerpoint/2010/main" val="48831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8E34-4589-453E-9D81-B387B983121D}"/>
              </a:ext>
            </a:extLst>
          </p:cNvPr>
          <p:cNvSpPr>
            <a:spLocks noGrp="1"/>
          </p:cNvSpPr>
          <p:nvPr>
            <p:ph type="title"/>
          </p:nvPr>
        </p:nvSpPr>
        <p:spPr/>
        <p:txBody>
          <a:bodyPr/>
          <a:lstStyle/>
          <a:p>
            <a:r>
              <a:rPr lang="en-US" dirty="0"/>
              <a:t>Extensions I have Installed</a:t>
            </a:r>
          </a:p>
        </p:txBody>
      </p:sp>
      <p:sp>
        <p:nvSpPr>
          <p:cNvPr id="3" name="Content Placeholder 2">
            <a:extLst>
              <a:ext uri="{FF2B5EF4-FFF2-40B4-BE49-F238E27FC236}">
                <a16:creationId xmlns:a16="http://schemas.microsoft.com/office/drawing/2014/main" id="{CE524EDC-BFB1-4224-A14D-D08827312353}"/>
              </a:ext>
            </a:extLst>
          </p:cNvPr>
          <p:cNvSpPr>
            <a:spLocks noGrp="1"/>
          </p:cNvSpPr>
          <p:nvPr>
            <p:ph idx="1"/>
          </p:nvPr>
        </p:nvSpPr>
        <p:spPr/>
        <p:txBody>
          <a:bodyPr numCol="2">
            <a:noAutofit/>
          </a:bodyPr>
          <a:lstStyle/>
          <a:p>
            <a:pPr marL="0" indent="0">
              <a:buNone/>
            </a:pPr>
            <a:r>
              <a:rPr lang="en-US" sz="1600" dirty="0"/>
              <a:t>bracket-pair-colorizer v1.0.61</a:t>
            </a:r>
          </a:p>
          <a:p>
            <a:pPr marL="0" indent="0">
              <a:buNone/>
            </a:pPr>
            <a:r>
              <a:rPr lang="en-US" sz="1600" dirty="0"/>
              <a:t> code-spell-checker v1.7.17</a:t>
            </a:r>
          </a:p>
          <a:p>
            <a:pPr marL="0" indent="0">
              <a:buNone/>
            </a:pPr>
            <a:r>
              <a:rPr lang="en-US" sz="1600" dirty="0"/>
              <a:t> </a:t>
            </a:r>
            <a:r>
              <a:rPr lang="en-US" sz="1600" dirty="0" err="1"/>
              <a:t>csharp</a:t>
            </a:r>
            <a:r>
              <a:rPr lang="en-US" sz="1600" dirty="0"/>
              <a:t> v1.21.0</a:t>
            </a:r>
          </a:p>
          <a:p>
            <a:pPr marL="0" indent="0">
              <a:buNone/>
            </a:pPr>
            <a:r>
              <a:rPr lang="en-US" sz="1600" dirty="0"/>
              <a:t> </a:t>
            </a:r>
            <a:r>
              <a:rPr lang="en-US" sz="1600" dirty="0" err="1"/>
              <a:t>csharpextensions</a:t>
            </a:r>
            <a:r>
              <a:rPr lang="en-US" sz="1600" dirty="0"/>
              <a:t> v1.3.0</a:t>
            </a:r>
          </a:p>
          <a:p>
            <a:pPr marL="0" indent="0">
              <a:buNone/>
            </a:pPr>
            <a:r>
              <a:rPr lang="en-US" sz="1600" dirty="0"/>
              <a:t> </a:t>
            </a:r>
            <a:r>
              <a:rPr lang="en-US" sz="1600" dirty="0" err="1"/>
              <a:t>gitlens</a:t>
            </a:r>
            <a:r>
              <a:rPr lang="en-US" sz="1600" dirty="0"/>
              <a:t> v9.9.1</a:t>
            </a:r>
          </a:p>
          <a:p>
            <a:pPr marL="0" indent="0">
              <a:buNone/>
            </a:pPr>
            <a:r>
              <a:rPr lang="en-US" sz="1600" dirty="0"/>
              <a:t> material-icon-theme v3.8.1</a:t>
            </a:r>
          </a:p>
          <a:p>
            <a:pPr marL="0" indent="0">
              <a:buNone/>
            </a:pPr>
            <a:r>
              <a:rPr lang="en-US" sz="1600" dirty="0"/>
              <a:t> </a:t>
            </a:r>
            <a:r>
              <a:rPr lang="en-US" sz="1600" dirty="0" err="1"/>
              <a:t>mssql</a:t>
            </a:r>
            <a:r>
              <a:rPr lang="en-US" sz="1600" dirty="0"/>
              <a:t> v1.6.0</a:t>
            </a:r>
          </a:p>
          <a:p>
            <a:pPr marL="0" indent="0">
              <a:buNone/>
            </a:pPr>
            <a:r>
              <a:rPr lang="en-US" sz="1600" dirty="0"/>
              <a:t> team v1.149.2</a:t>
            </a:r>
          </a:p>
          <a:p>
            <a:pPr marL="0" indent="0">
              <a:buNone/>
            </a:pPr>
            <a:r>
              <a:rPr lang="en-US" sz="1600" dirty="0"/>
              <a:t> Theme-Blackboard v0.0.2</a:t>
            </a:r>
          </a:p>
          <a:p>
            <a:pPr marL="0" indent="0">
              <a:buNone/>
            </a:pPr>
            <a:r>
              <a:rPr lang="en-US" sz="1600" dirty="0"/>
              <a:t> </a:t>
            </a:r>
            <a:r>
              <a:rPr lang="en-US" sz="1600" dirty="0" err="1"/>
              <a:t>vsc</a:t>
            </a:r>
            <a:r>
              <a:rPr lang="en-US" sz="1600" dirty="0"/>
              <a:t>-material-theme v29.2.0</a:t>
            </a:r>
          </a:p>
          <a:p>
            <a:pPr marL="0" indent="0">
              <a:buNone/>
            </a:pPr>
            <a:r>
              <a:rPr lang="en-US" sz="1600" dirty="0"/>
              <a:t> </a:t>
            </a:r>
            <a:r>
              <a:rPr lang="en-US" sz="1600" dirty="0" err="1"/>
              <a:t>vscode</a:t>
            </a:r>
            <a:r>
              <a:rPr lang="en-US" sz="1600" dirty="0"/>
              <a:t>-docker v0.7.0</a:t>
            </a:r>
          </a:p>
          <a:p>
            <a:pPr marL="0" indent="0">
              <a:buNone/>
            </a:pPr>
            <a:r>
              <a:rPr lang="en-US" sz="1600" dirty="0"/>
              <a:t> </a:t>
            </a:r>
            <a:r>
              <a:rPr lang="en-US" sz="1600" dirty="0" err="1"/>
              <a:t>vscode-markdownlint</a:t>
            </a:r>
            <a:r>
              <a:rPr lang="en-US" sz="1600" dirty="0"/>
              <a:t> v0.29.0</a:t>
            </a:r>
          </a:p>
          <a:p>
            <a:pPr marL="0" indent="0">
              <a:buNone/>
            </a:pPr>
            <a:r>
              <a:rPr lang="en-US" sz="1600" dirty="0"/>
              <a:t> </a:t>
            </a:r>
            <a:r>
              <a:rPr lang="en-US" sz="1600" dirty="0" err="1"/>
              <a:t>vscode-mysql</a:t>
            </a:r>
            <a:r>
              <a:rPr lang="en-US" sz="1600" dirty="0"/>
              <a:t> v0.4.0</a:t>
            </a:r>
          </a:p>
          <a:p>
            <a:pPr marL="0" indent="0">
              <a:buNone/>
            </a:pPr>
            <a:r>
              <a:rPr lang="en-US" sz="1600" dirty="0"/>
              <a:t> </a:t>
            </a:r>
            <a:r>
              <a:rPr lang="en-US" sz="1600" dirty="0" err="1"/>
              <a:t>vscode</a:t>
            </a:r>
            <a:r>
              <a:rPr lang="en-US" sz="1600" dirty="0"/>
              <a:t>-pull-request-</a:t>
            </a:r>
            <a:r>
              <a:rPr lang="en-US" sz="1600" dirty="0" err="1"/>
              <a:t>github</a:t>
            </a:r>
            <a:r>
              <a:rPr lang="en-US" sz="1600" dirty="0"/>
              <a:t> v0.9.1</a:t>
            </a:r>
          </a:p>
        </p:txBody>
      </p:sp>
      <p:pic>
        <p:nvPicPr>
          <p:cNvPr id="4" name="Picture 3">
            <a:extLst>
              <a:ext uri="{FF2B5EF4-FFF2-40B4-BE49-F238E27FC236}">
                <a16:creationId xmlns:a16="http://schemas.microsoft.com/office/drawing/2014/main" id="{01E5E605-8D18-49FF-BEBD-B22F62C0CC31}"/>
              </a:ext>
            </a:extLst>
          </p:cNvPr>
          <p:cNvPicPr>
            <a:picLocks noChangeAspect="1"/>
          </p:cNvPicPr>
          <p:nvPr/>
        </p:nvPicPr>
        <p:blipFill>
          <a:blip r:embed="rId3"/>
          <a:stretch>
            <a:fillRect/>
          </a:stretch>
        </p:blipFill>
        <p:spPr>
          <a:xfrm>
            <a:off x="5242110" y="3957886"/>
            <a:ext cx="4686954" cy="2314898"/>
          </a:xfrm>
          <a:prstGeom prst="rect">
            <a:avLst/>
          </a:prstGeom>
        </p:spPr>
      </p:pic>
      <p:pic>
        <p:nvPicPr>
          <p:cNvPr id="6" name="Picture 5">
            <a:extLst>
              <a:ext uri="{FF2B5EF4-FFF2-40B4-BE49-F238E27FC236}">
                <a16:creationId xmlns:a16="http://schemas.microsoft.com/office/drawing/2014/main" id="{CD39C685-E8B7-4236-9E86-1F1AD318AE2F}"/>
              </a:ext>
            </a:extLst>
          </p:cNvPr>
          <p:cNvPicPr>
            <a:picLocks noChangeAspect="1"/>
          </p:cNvPicPr>
          <p:nvPr/>
        </p:nvPicPr>
        <p:blipFill>
          <a:blip r:embed="rId4"/>
          <a:stretch>
            <a:fillRect/>
          </a:stretch>
        </p:blipFill>
        <p:spPr>
          <a:xfrm>
            <a:off x="8160226" y="353961"/>
            <a:ext cx="3289986" cy="6858000"/>
          </a:xfrm>
          <a:prstGeom prst="rect">
            <a:avLst/>
          </a:prstGeom>
        </p:spPr>
      </p:pic>
    </p:spTree>
    <p:extLst>
      <p:ext uri="{BB962C8B-B14F-4D97-AF65-F5344CB8AC3E}">
        <p14:creationId xmlns:p14="http://schemas.microsoft.com/office/powerpoint/2010/main" val="5262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38C-FCDE-4F89-95E9-E35A9050F1EC}"/>
              </a:ext>
            </a:extLst>
          </p:cNvPr>
          <p:cNvSpPr>
            <a:spLocks noGrp="1"/>
          </p:cNvSpPr>
          <p:nvPr>
            <p:ph type="title"/>
          </p:nvPr>
        </p:nvSpPr>
        <p:spPr/>
        <p:txBody>
          <a:bodyPr/>
          <a:lstStyle/>
          <a:p>
            <a:r>
              <a:rPr lang="en-US" dirty="0"/>
              <a:t>Docker – Side track</a:t>
            </a:r>
          </a:p>
        </p:txBody>
      </p:sp>
      <p:sp>
        <p:nvSpPr>
          <p:cNvPr id="3" name="Content Placeholder 2">
            <a:extLst>
              <a:ext uri="{FF2B5EF4-FFF2-40B4-BE49-F238E27FC236}">
                <a16:creationId xmlns:a16="http://schemas.microsoft.com/office/drawing/2014/main" id="{6E1A9FBB-40F8-44AE-BF64-4F044935538B}"/>
              </a:ext>
            </a:extLst>
          </p:cNvPr>
          <p:cNvSpPr>
            <a:spLocks noGrp="1"/>
          </p:cNvSpPr>
          <p:nvPr>
            <p:ph idx="1"/>
          </p:nvPr>
        </p:nvSpPr>
        <p:spPr/>
        <p:txBody>
          <a:bodyPr>
            <a:normAutofit fontScale="92500" lnSpcReduction="10000"/>
          </a:bodyPr>
          <a:lstStyle/>
          <a:p>
            <a:r>
              <a:rPr lang="en-US" dirty="0"/>
              <a:t>I set up a SQL Server docker instance as my databases (dev, staging) this is totally overkill but I wanted to do it because it’s fun to play with new toys. I like whales.</a:t>
            </a:r>
          </a:p>
          <a:p>
            <a:pPr marL="457200" indent="-457200">
              <a:buFont typeface="+mj-lt"/>
              <a:buAutoNum type="arabicPeriod"/>
            </a:pPr>
            <a:r>
              <a:rPr lang="en-US" dirty="0"/>
              <a:t>install docker (web)</a:t>
            </a:r>
          </a:p>
          <a:p>
            <a:pPr marL="457200" indent="-457200">
              <a:buFont typeface="+mj-lt"/>
              <a:buAutoNum type="arabicPeriod"/>
            </a:pPr>
            <a:r>
              <a:rPr lang="en-US" dirty="0"/>
              <a:t>Switch the architecture to Linux, if you have already switched</a:t>
            </a:r>
          </a:p>
          <a:p>
            <a:pPr marL="457200" indent="-457200">
              <a:buFont typeface="+mj-lt"/>
              <a:buAutoNum type="arabicPeriod"/>
            </a:pPr>
            <a:r>
              <a:rPr lang="en-US" altLang="en-US" sz="1600" dirty="0">
                <a:solidFill>
                  <a:srgbClr val="000000"/>
                </a:solidFill>
                <a:highlight>
                  <a:srgbClr val="FFFF00"/>
                </a:highlight>
                <a:latin typeface="Consolas" panose="020B0609020204030204" pitchFamily="49" charset="0"/>
              </a:rPr>
              <a:t>docker pull mcr</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microsoft</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com</a:t>
            </a:r>
            <a:r>
              <a:rPr lang="en-US" altLang="en-US" sz="1600" dirty="0">
                <a:solidFill>
                  <a:srgbClr val="393A34"/>
                </a:solidFill>
                <a:highlight>
                  <a:srgbClr val="FFFF00"/>
                </a:highlight>
                <a:latin typeface="Consolas" panose="020B0609020204030204" pitchFamily="49" charset="0"/>
              </a:rPr>
              <a:t>/</a:t>
            </a:r>
            <a:r>
              <a:rPr lang="en-US" altLang="en-US" sz="1600" dirty="0" err="1">
                <a:solidFill>
                  <a:srgbClr val="000000"/>
                </a:solidFill>
                <a:highlight>
                  <a:srgbClr val="FFFF00"/>
                </a:highlight>
                <a:latin typeface="Consolas" panose="020B0609020204030204" pitchFamily="49" charset="0"/>
              </a:rPr>
              <a:t>mssql</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server:2019</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CTP2</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5</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ubuntu</a:t>
            </a:r>
            <a:r>
              <a:rPr lang="en-US" altLang="en-US" sz="1600" dirty="0">
                <a:highlight>
                  <a:srgbClr val="FFFF00"/>
                </a:highlight>
              </a:rPr>
              <a:t> </a:t>
            </a:r>
          </a:p>
          <a:p>
            <a:pPr marL="630936" lvl="1" indent="-457200">
              <a:buFont typeface="+mj-lt"/>
              <a:buAutoNum type="arabicPeriod"/>
            </a:pPr>
            <a:r>
              <a:rPr lang="en-US" altLang="en-US" dirty="0">
                <a:latin typeface="Arial" panose="020B0604020202020204" pitchFamily="34" charset="0"/>
              </a:rPr>
              <a:t>Pulling an image just means downloading all the files needed to make the container work.</a:t>
            </a:r>
          </a:p>
          <a:p>
            <a:pPr marL="457200" indent="-457200">
              <a:buFont typeface="+mj-lt"/>
              <a:buAutoNum type="arabicPeriod"/>
            </a:pPr>
            <a:r>
              <a:rPr lang="en-US" altLang="en-US" sz="2000" dirty="0">
                <a:latin typeface="Arial" panose="020B0604020202020204" pitchFamily="34" charset="0"/>
              </a:rPr>
              <a:t>Run the docker code</a:t>
            </a:r>
          </a:p>
          <a:p>
            <a:pPr marL="457200" indent="-457200">
              <a:buFont typeface="+mj-lt"/>
              <a:buAutoNum type="arabicPeriod"/>
            </a:pPr>
            <a:r>
              <a:rPr lang="en-US" altLang="en-US" sz="2000" dirty="0">
                <a:latin typeface="Arial" panose="020B0604020202020204" pitchFamily="34" charset="0"/>
              </a:rPr>
              <a:t>Docker start SQL19</a:t>
            </a:r>
          </a:p>
          <a:p>
            <a:pPr marL="457200" indent="-457200">
              <a:buFont typeface="+mj-lt"/>
              <a:buAutoNum type="arabicPeriod"/>
            </a:pPr>
            <a:endParaRPr lang="en-US" altLang="en-US" dirty="0">
              <a:latin typeface="Arial" panose="020B0604020202020204" pitchFamily="34" charset="0"/>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8AB5B2BC-2505-4C45-A813-EBB21C566339}"/>
              </a:ext>
            </a:extLst>
          </p:cNvPr>
          <p:cNvPicPr>
            <a:picLocks noChangeAspect="1"/>
          </p:cNvPicPr>
          <p:nvPr/>
        </p:nvPicPr>
        <p:blipFill>
          <a:blip r:embed="rId3"/>
          <a:stretch>
            <a:fillRect/>
          </a:stretch>
        </p:blipFill>
        <p:spPr>
          <a:xfrm>
            <a:off x="8770347" y="3003724"/>
            <a:ext cx="2600688" cy="3305636"/>
          </a:xfrm>
          <a:prstGeom prst="rect">
            <a:avLst/>
          </a:prstGeom>
        </p:spPr>
      </p:pic>
      <p:sp>
        <p:nvSpPr>
          <p:cNvPr id="6" name="Rectangle 1">
            <a:extLst>
              <a:ext uri="{FF2B5EF4-FFF2-40B4-BE49-F238E27FC236}">
                <a16:creationId xmlns:a16="http://schemas.microsoft.com/office/drawing/2014/main" id="{5252AF0F-BEA7-44EE-8783-C9D272C0D9D2}"/>
              </a:ext>
            </a:extLst>
          </p:cNvPr>
          <p:cNvSpPr>
            <a:spLocks noChangeArrowheads="1"/>
          </p:cNvSpPr>
          <p:nvPr/>
        </p:nvSpPr>
        <p:spPr bwMode="auto">
          <a:xfrm>
            <a:off x="0" y="-30087"/>
            <a:ext cx="65" cy="5173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3E9961-FC8B-4AA8-B1FF-BAB9E49961A7}"/>
              </a:ext>
            </a:extLst>
          </p:cNvPr>
          <p:cNvPicPr>
            <a:picLocks noChangeAspect="1"/>
          </p:cNvPicPr>
          <p:nvPr/>
        </p:nvPicPr>
        <p:blipFill>
          <a:blip r:embed="rId4"/>
          <a:stretch>
            <a:fillRect/>
          </a:stretch>
        </p:blipFill>
        <p:spPr>
          <a:xfrm>
            <a:off x="4218282" y="3570540"/>
            <a:ext cx="7516274" cy="2172003"/>
          </a:xfrm>
          <a:prstGeom prst="rect">
            <a:avLst/>
          </a:prstGeom>
        </p:spPr>
      </p:pic>
      <p:pic>
        <p:nvPicPr>
          <p:cNvPr id="8" name="Picture 7">
            <a:extLst>
              <a:ext uri="{FF2B5EF4-FFF2-40B4-BE49-F238E27FC236}">
                <a16:creationId xmlns:a16="http://schemas.microsoft.com/office/drawing/2014/main" id="{4CE75948-704D-4BF4-A76B-38765497F0E4}"/>
              </a:ext>
            </a:extLst>
          </p:cNvPr>
          <p:cNvPicPr>
            <a:picLocks noChangeAspect="1"/>
          </p:cNvPicPr>
          <p:nvPr/>
        </p:nvPicPr>
        <p:blipFill>
          <a:blip r:embed="rId5"/>
          <a:stretch>
            <a:fillRect/>
          </a:stretch>
        </p:blipFill>
        <p:spPr>
          <a:xfrm>
            <a:off x="6385609" y="3101675"/>
            <a:ext cx="5410955" cy="1714739"/>
          </a:xfrm>
          <a:prstGeom prst="rect">
            <a:avLst/>
          </a:prstGeom>
        </p:spPr>
      </p:pic>
    </p:spTree>
    <p:extLst>
      <p:ext uri="{BB962C8B-B14F-4D97-AF65-F5344CB8AC3E}">
        <p14:creationId xmlns:p14="http://schemas.microsoft.com/office/powerpoint/2010/main" val="41922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 presetClass="entr" presetSubtype="0" fill="hold" nodeType="withEffect">
                                  <p:stCondLst>
                                    <p:cond delay="300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914CA-C4AC-4BC8-9147-7558888AB2F2}"/>
              </a:ext>
            </a:extLst>
          </p:cNvPr>
          <p:cNvSpPr>
            <a:spLocks noGrp="1"/>
          </p:cNvSpPr>
          <p:nvPr>
            <p:ph type="title"/>
          </p:nvPr>
        </p:nvSpPr>
        <p:spPr/>
        <p:txBody>
          <a:bodyPr/>
          <a:lstStyle/>
          <a:p>
            <a:r>
              <a:rPr lang="en-US" dirty="0"/>
              <a:t>Steve Peterson</a:t>
            </a:r>
          </a:p>
        </p:txBody>
      </p:sp>
      <p:pic>
        <p:nvPicPr>
          <p:cNvPr id="9" name="Content Placeholder 8" descr="A picture containing toy, LEGO&#10;&#10;Description automatically generated">
            <a:extLst>
              <a:ext uri="{FF2B5EF4-FFF2-40B4-BE49-F238E27FC236}">
                <a16:creationId xmlns:a16="http://schemas.microsoft.com/office/drawing/2014/main" id="{84901455-C613-47E8-82E9-E36CAEF54D0A}"/>
              </a:ext>
            </a:extLst>
          </p:cNvPr>
          <p:cNvPicPr>
            <a:picLocks noGrp="1" noChangeAspect="1"/>
          </p:cNvPicPr>
          <p:nvPr>
            <p:ph sz="half" idx="1"/>
          </p:nvPr>
        </p:nvPicPr>
        <p:blipFill>
          <a:blip r:embed="rId3"/>
          <a:stretch>
            <a:fillRect/>
          </a:stretch>
        </p:blipFill>
        <p:spPr>
          <a:xfrm>
            <a:off x="811022" y="1832840"/>
            <a:ext cx="2137834" cy="2137834"/>
          </a:xfrm>
        </p:spPr>
      </p:pic>
      <p:sp>
        <p:nvSpPr>
          <p:cNvPr id="6" name="Content Placeholder 5">
            <a:extLst>
              <a:ext uri="{FF2B5EF4-FFF2-40B4-BE49-F238E27FC236}">
                <a16:creationId xmlns:a16="http://schemas.microsoft.com/office/drawing/2014/main" id="{2E860C04-D8DA-4802-BF12-84BFF8663291}"/>
              </a:ext>
            </a:extLst>
          </p:cNvPr>
          <p:cNvSpPr>
            <a:spLocks noGrp="1"/>
          </p:cNvSpPr>
          <p:nvPr>
            <p:ph sz="half" idx="2"/>
          </p:nvPr>
        </p:nvSpPr>
        <p:spPr/>
        <p:txBody>
          <a:bodyPr>
            <a:normAutofit fontScale="92500" lnSpcReduction="20000"/>
          </a:bodyPr>
          <a:lstStyle/>
          <a:p>
            <a:r>
              <a:rPr lang="en-US" dirty="0"/>
              <a:t>I worked in ASP.NET and C# for several years before turning to SQL Server and T-SQL where I have been a SQL Server DBA for over 14 years with a focus on up time and performance. </a:t>
            </a:r>
          </a:p>
          <a:p>
            <a:r>
              <a:rPr lang="en-US" dirty="0"/>
              <a:t>Certs: MCP MCTS</a:t>
            </a:r>
          </a:p>
          <a:p>
            <a:r>
              <a:rPr lang="en-US" dirty="0"/>
              <a:t>I also like photography, and Lego’s but mostly minifigs…</a:t>
            </a:r>
          </a:p>
          <a:p>
            <a:r>
              <a:rPr lang="en-US" dirty="0"/>
              <a:t>Twitter: </a:t>
            </a:r>
            <a:r>
              <a:rPr lang="en-US" dirty="0">
                <a:hlinkClick r:id="rId4"/>
              </a:rPr>
              <a:t>@</a:t>
            </a:r>
            <a:r>
              <a:rPr lang="en-US" dirty="0" err="1">
                <a:hlinkClick r:id="rId4"/>
              </a:rPr>
              <a:t>SQLFitness</a:t>
            </a:r>
            <a:endParaRPr lang="en-US" dirty="0"/>
          </a:p>
          <a:p>
            <a:r>
              <a:rPr lang="en-US" dirty="0"/>
              <a:t>Email: </a:t>
            </a:r>
            <a:r>
              <a:rPr lang="en-US" dirty="0">
                <a:hlinkClick r:id="rId5"/>
              </a:rPr>
              <a:t>speterso@1800contacts.com</a:t>
            </a:r>
            <a:endParaRPr lang="en-US" dirty="0"/>
          </a:p>
          <a:p>
            <a:r>
              <a:rPr lang="en-US" dirty="0"/>
              <a:t>Photos: </a:t>
            </a:r>
            <a:r>
              <a:rPr lang="en-US" dirty="0">
                <a:hlinkClick r:id="rId6"/>
              </a:rPr>
              <a:t>stevepetersonphotography.com</a:t>
            </a:r>
            <a:r>
              <a:rPr lang="en-US" dirty="0"/>
              <a:t>	 </a:t>
            </a:r>
          </a:p>
        </p:txBody>
      </p:sp>
      <p:pic>
        <p:nvPicPr>
          <p:cNvPr id="11" name="Picture 10" descr="A dog sitting on top of a dirt field&#10;&#10;Description automatically generated">
            <a:extLst>
              <a:ext uri="{FF2B5EF4-FFF2-40B4-BE49-F238E27FC236}">
                <a16:creationId xmlns:a16="http://schemas.microsoft.com/office/drawing/2014/main" id="{E6DD5E76-A359-43CA-8DA4-E18FFC6EF5D7}"/>
              </a:ext>
            </a:extLst>
          </p:cNvPr>
          <p:cNvPicPr>
            <a:picLocks noChangeAspect="1"/>
          </p:cNvPicPr>
          <p:nvPr/>
        </p:nvPicPr>
        <p:blipFill>
          <a:blip r:embed="rId7"/>
          <a:stretch>
            <a:fillRect/>
          </a:stretch>
        </p:blipFill>
        <p:spPr>
          <a:xfrm>
            <a:off x="2974128" y="1832839"/>
            <a:ext cx="2789090" cy="2137834"/>
          </a:xfrm>
          <a:prstGeom prst="rect">
            <a:avLst/>
          </a:prstGeom>
        </p:spPr>
      </p:pic>
      <p:pic>
        <p:nvPicPr>
          <p:cNvPr id="13" name="Picture 12" descr="A picture containing outdoor, sky, grass, ground&#10;&#10;Description automatically generated">
            <a:extLst>
              <a:ext uri="{FF2B5EF4-FFF2-40B4-BE49-F238E27FC236}">
                <a16:creationId xmlns:a16="http://schemas.microsoft.com/office/drawing/2014/main" id="{1D0C4466-C5C5-4C23-A019-0DF7364633DB}"/>
              </a:ext>
            </a:extLst>
          </p:cNvPr>
          <p:cNvPicPr>
            <a:picLocks noChangeAspect="1"/>
          </p:cNvPicPr>
          <p:nvPr/>
        </p:nvPicPr>
        <p:blipFill>
          <a:blip r:embed="rId8"/>
          <a:stretch>
            <a:fillRect/>
          </a:stretch>
        </p:blipFill>
        <p:spPr>
          <a:xfrm>
            <a:off x="811022" y="4006406"/>
            <a:ext cx="4952197" cy="2266378"/>
          </a:xfrm>
          <a:prstGeom prst="rect">
            <a:avLst/>
          </a:prstGeom>
        </p:spPr>
      </p:pic>
    </p:spTree>
    <p:extLst>
      <p:ext uri="{BB962C8B-B14F-4D97-AF65-F5344CB8AC3E}">
        <p14:creationId xmlns:p14="http://schemas.microsoft.com/office/powerpoint/2010/main" val="103185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1BCF1-E536-4952-B95D-76961132A4A5}"/>
              </a:ext>
            </a:extLst>
          </p:cNvPr>
          <p:cNvSpPr>
            <a:spLocks noGrp="1"/>
          </p:cNvSpPr>
          <p:nvPr>
            <p:ph type="title"/>
          </p:nvPr>
        </p:nvSpPr>
        <p:spPr/>
        <p:txBody>
          <a:bodyPr/>
          <a:lstStyle/>
          <a:p>
            <a:r>
              <a:rPr lang="en-US" dirty="0" err="1"/>
              <a:t>Powershell</a:t>
            </a:r>
            <a:r>
              <a:rPr lang="en-US" dirty="0"/>
              <a:t> </a:t>
            </a:r>
          </a:p>
        </p:txBody>
      </p:sp>
      <p:sp>
        <p:nvSpPr>
          <p:cNvPr id="6" name="Content Placeholder 5">
            <a:extLst>
              <a:ext uri="{FF2B5EF4-FFF2-40B4-BE49-F238E27FC236}">
                <a16:creationId xmlns:a16="http://schemas.microsoft.com/office/drawing/2014/main" id="{E1E1F595-5B37-44B6-B30A-A16D55459FAA}"/>
              </a:ext>
            </a:extLst>
          </p:cNvPr>
          <p:cNvSpPr>
            <a:spLocks noGrp="1"/>
          </p:cNvSpPr>
          <p:nvPr>
            <p:ph idx="1"/>
          </p:nvPr>
        </p:nvSpPr>
        <p:spPr/>
        <p:txBody>
          <a:bodyPr>
            <a:normAutofit fontScale="92500" lnSpcReduction="20000"/>
          </a:bodyPr>
          <a:lstStyle/>
          <a:p>
            <a:r>
              <a:rPr lang="en-US" dirty="0"/>
              <a:t>What is PowerShell?</a:t>
            </a:r>
          </a:p>
          <a:p>
            <a:r>
              <a:rPr lang="en-US" dirty="0"/>
              <a:t>PowerShell is a task automation and configuration management framework from </a:t>
            </a:r>
            <a:r>
              <a:rPr lang="en-US" dirty="0">
                <a:solidFill>
                  <a:schemeClr val="accent2"/>
                </a:solidFill>
              </a:rPr>
              <a:t>Microsoft</a:t>
            </a:r>
            <a:r>
              <a:rPr lang="en-US" dirty="0"/>
              <a:t>, consisting of a command-line shell and associated scripting language. Initially a Windows component only, known as Windows PowerShell, it was made open-source and cross-platform on 18 August 2016 with the introduction of PowerShell Core. The former is built on .NET Framework while the latter on .NET Core.</a:t>
            </a:r>
          </a:p>
          <a:p>
            <a:r>
              <a:rPr lang="en-US" dirty="0"/>
              <a:t>-Wikipedia </a:t>
            </a:r>
          </a:p>
          <a:p>
            <a:endParaRPr lang="en-US" dirty="0"/>
          </a:p>
        </p:txBody>
      </p:sp>
    </p:spTree>
    <p:extLst>
      <p:ext uri="{BB962C8B-B14F-4D97-AF65-F5344CB8AC3E}">
        <p14:creationId xmlns:p14="http://schemas.microsoft.com/office/powerpoint/2010/main" val="68528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920F-926B-421C-AB15-A7677D0847D9}"/>
              </a:ext>
            </a:extLst>
          </p:cNvPr>
          <p:cNvSpPr>
            <a:spLocks noGrp="1"/>
          </p:cNvSpPr>
          <p:nvPr>
            <p:ph type="title"/>
          </p:nvPr>
        </p:nvSpPr>
        <p:spPr/>
        <p:txBody>
          <a:bodyPr/>
          <a:lstStyle/>
          <a:p>
            <a:r>
              <a:rPr lang="en-US" dirty="0" err="1"/>
              <a:t>Powershell</a:t>
            </a:r>
            <a:r>
              <a:rPr lang="en-US" dirty="0"/>
              <a:t> (CONT)</a:t>
            </a:r>
          </a:p>
        </p:txBody>
      </p:sp>
      <p:sp>
        <p:nvSpPr>
          <p:cNvPr id="3" name="Content Placeholder 2">
            <a:extLst>
              <a:ext uri="{FF2B5EF4-FFF2-40B4-BE49-F238E27FC236}">
                <a16:creationId xmlns:a16="http://schemas.microsoft.com/office/drawing/2014/main" id="{D51F3F60-BB8F-46CA-8955-899B55D73170}"/>
              </a:ext>
            </a:extLst>
          </p:cNvPr>
          <p:cNvSpPr>
            <a:spLocks noGrp="1"/>
          </p:cNvSpPr>
          <p:nvPr>
            <p:ph idx="1"/>
          </p:nvPr>
        </p:nvSpPr>
        <p:spPr/>
        <p:txBody>
          <a:bodyPr>
            <a:normAutofit fontScale="55000" lnSpcReduction="20000"/>
          </a:bodyPr>
          <a:lstStyle/>
          <a:p>
            <a:r>
              <a:rPr lang="en-US" dirty="0"/>
              <a:t>Every version of Windows has included a command line interpreter (CLI) for managing the OS. </a:t>
            </a:r>
          </a:p>
          <a:p>
            <a:pPr lvl="1"/>
            <a:r>
              <a:rPr lang="en-US" dirty="0"/>
              <a:t>Active community </a:t>
            </a:r>
          </a:p>
          <a:p>
            <a:pPr lvl="1"/>
            <a:r>
              <a:rPr lang="en-US" dirty="0"/>
              <a:t>(rabidly active community)</a:t>
            </a:r>
          </a:p>
          <a:p>
            <a:r>
              <a:rPr lang="en-US" dirty="0"/>
              <a:t>MS-DOS?!? (the OG CLI)</a:t>
            </a:r>
          </a:p>
          <a:p>
            <a:r>
              <a:rPr lang="en-US" dirty="0"/>
              <a:t>Windows PowerShell can execute four kinds of named commands:</a:t>
            </a:r>
          </a:p>
          <a:p>
            <a:pPr lvl="1"/>
            <a:r>
              <a:rPr lang="en-US" dirty="0"/>
              <a:t>cmdlets (.NET Framework programs designed to interact with PowerShell)</a:t>
            </a:r>
          </a:p>
          <a:p>
            <a:pPr lvl="1"/>
            <a:r>
              <a:rPr lang="en-US" dirty="0"/>
              <a:t>PowerShell scripts (files suffixed by .ps1)</a:t>
            </a:r>
          </a:p>
          <a:p>
            <a:pPr lvl="1"/>
            <a:r>
              <a:rPr lang="en-US" dirty="0"/>
              <a:t>PowerShell functions</a:t>
            </a:r>
          </a:p>
          <a:p>
            <a:pPr lvl="1"/>
            <a:r>
              <a:rPr lang="en-US" dirty="0"/>
              <a:t>standalone executable programs</a:t>
            </a:r>
          </a:p>
          <a:p>
            <a:r>
              <a:rPr lang="en-US" dirty="0"/>
              <a:t>Current Version of PowerShell 5.1 (Windows 10)</a:t>
            </a:r>
          </a:p>
          <a:p>
            <a:r>
              <a:rPr lang="en-US" dirty="0"/>
              <a:t>PowerShell Core 6.0 (Cross platform [open source], mostly expansion to other platforms)</a:t>
            </a:r>
          </a:p>
          <a:p>
            <a:r>
              <a:rPr lang="en-US" dirty="0"/>
              <a:t>PowerShell Core 6.1 (Expanded to 1900+ </a:t>
            </a:r>
            <a:r>
              <a:rPr lang="en-US" dirty="0" err="1"/>
              <a:t>CmdLets</a:t>
            </a:r>
            <a:r>
              <a:rPr lang="en-US" dirty="0"/>
              <a:t>, significant performance improvements)</a:t>
            </a:r>
          </a:p>
          <a:p>
            <a:r>
              <a:rPr lang="en-US" dirty="0"/>
              <a:t>PowerShell Core 6.2 (performance improvements)</a:t>
            </a:r>
          </a:p>
          <a:p>
            <a:r>
              <a:rPr lang="en-US" dirty="0"/>
              <a:t>PowerShell Core 7 (intended to replace 5.1 and 6.2)</a:t>
            </a:r>
          </a:p>
        </p:txBody>
      </p:sp>
    </p:spTree>
    <p:extLst>
      <p:ext uri="{BB962C8B-B14F-4D97-AF65-F5344CB8AC3E}">
        <p14:creationId xmlns:p14="http://schemas.microsoft.com/office/powerpoint/2010/main" val="162400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A833-9F0F-41DF-AA68-9642DB1B80CA}"/>
              </a:ext>
            </a:extLst>
          </p:cNvPr>
          <p:cNvSpPr>
            <a:spLocks noGrp="1"/>
          </p:cNvSpPr>
          <p:nvPr>
            <p:ph type="title"/>
          </p:nvPr>
        </p:nvSpPr>
        <p:spPr/>
        <p:txBody>
          <a:bodyPr/>
          <a:lstStyle/>
          <a:p>
            <a:r>
              <a:rPr lang="en-US" dirty="0" err="1"/>
              <a:t>Powershell</a:t>
            </a:r>
            <a:r>
              <a:rPr lang="en-US" dirty="0"/>
              <a:t> (CONT)</a:t>
            </a:r>
          </a:p>
        </p:txBody>
      </p:sp>
      <p:pic>
        <p:nvPicPr>
          <p:cNvPr id="4" name="Content Placeholder 3">
            <a:extLst>
              <a:ext uri="{FF2B5EF4-FFF2-40B4-BE49-F238E27FC236}">
                <a16:creationId xmlns:a16="http://schemas.microsoft.com/office/drawing/2014/main" id="{6B4DCE01-B6A3-42E9-8792-750CFDE4640E}"/>
              </a:ext>
            </a:extLst>
          </p:cNvPr>
          <p:cNvPicPr>
            <a:picLocks noGrp="1" noChangeAspect="1"/>
          </p:cNvPicPr>
          <p:nvPr>
            <p:ph sz="half" idx="1"/>
          </p:nvPr>
        </p:nvPicPr>
        <p:blipFill>
          <a:blip r:embed="rId3"/>
          <a:stretch>
            <a:fillRect/>
          </a:stretch>
        </p:blipFill>
        <p:spPr>
          <a:xfrm>
            <a:off x="382588" y="1573473"/>
            <a:ext cx="5711825" cy="4854053"/>
          </a:xfrm>
          <a:prstGeom prst="rect">
            <a:avLst/>
          </a:prstGeom>
        </p:spPr>
      </p:pic>
      <p:sp>
        <p:nvSpPr>
          <p:cNvPr id="5" name="Content Placeholder 4">
            <a:extLst>
              <a:ext uri="{FF2B5EF4-FFF2-40B4-BE49-F238E27FC236}">
                <a16:creationId xmlns:a16="http://schemas.microsoft.com/office/drawing/2014/main" id="{1B127CB3-5760-44A9-BBBF-7159CD8324D7}"/>
              </a:ext>
            </a:extLst>
          </p:cNvPr>
          <p:cNvSpPr>
            <a:spLocks noGrp="1"/>
          </p:cNvSpPr>
          <p:nvPr>
            <p:ph sz="half" idx="2"/>
          </p:nvPr>
        </p:nvSpPr>
        <p:spPr>
          <a:xfrm>
            <a:off x="5873519" y="2084515"/>
            <a:ext cx="4754880" cy="4023360"/>
          </a:xfrm>
        </p:spPr>
        <p:txBody>
          <a:bodyPr>
            <a:normAutofit fontScale="92500" lnSpcReduction="20000"/>
          </a:bodyPr>
          <a:lstStyle/>
          <a:p>
            <a:r>
              <a:rPr lang="en-US" dirty="0"/>
              <a:t>It is very confusing for a beginner. </a:t>
            </a:r>
          </a:p>
          <a:p>
            <a:r>
              <a:rPr lang="en-US" dirty="0"/>
              <a:t>Trust me. </a:t>
            </a:r>
          </a:p>
          <a:p>
            <a:r>
              <a:rPr lang="en-US" dirty="0"/>
              <a:t>It isn’t as bad as you think.</a:t>
            </a:r>
          </a:p>
          <a:p>
            <a:r>
              <a:rPr lang="en-US" dirty="0"/>
              <a:t>It’s built on a verb-noun methodology</a:t>
            </a:r>
          </a:p>
          <a:p>
            <a:r>
              <a:rPr lang="en-US" dirty="0"/>
              <a:t>Get-Help, Get-Help get*, Get-Help Mod</a:t>
            </a:r>
          </a:p>
          <a:p>
            <a:r>
              <a:rPr lang="en-US" dirty="0" err="1"/>
              <a:t>Cls</a:t>
            </a:r>
            <a:r>
              <a:rPr lang="en-US" dirty="0"/>
              <a:t> (Clear Screen), </a:t>
            </a:r>
          </a:p>
          <a:p>
            <a:r>
              <a:rPr lang="en-US" dirty="0"/>
              <a:t>ls (Alias for Get-</a:t>
            </a:r>
            <a:r>
              <a:rPr lang="en-US" dirty="0" err="1"/>
              <a:t>ChildItem</a:t>
            </a:r>
            <a:r>
              <a:rPr lang="en-US" dirty="0"/>
              <a:t>)</a:t>
            </a:r>
          </a:p>
        </p:txBody>
      </p:sp>
    </p:spTree>
    <p:extLst>
      <p:ext uri="{BB962C8B-B14F-4D97-AF65-F5344CB8AC3E}">
        <p14:creationId xmlns:p14="http://schemas.microsoft.com/office/powerpoint/2010/main" val="29923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1CC8-D135-4614-BB51-F69854E686B6}"/>
              </a:ext>
            </a:extLst>
          </p:cNvPr>
          <p:cNvSpPr>
            <a:spLocks noGrp="1"/>
          </p:cNvSpPr>
          <p:nvPr>
            <p:ph type="title"/>
          </p:nvPr>
        </p:nvSpPr>
        <p:spPr/>
        <p:txBody>
          <a:bodyPr/>
          <a:lstStyle/>
          <a:p>
            <a:r>
              <a:rPr lang="en-US" dirty="0"/>
              <a:t>Visual Studio Code</a:t>
            </a:r>
          </a:p>
        </p:txBody>
      </p:sp>
      <p:sp>
        <p:nvSpPr>
          <p:cNvPr id="3" name="Content Placeholder 2">
            <a:extLst>
              <a:ext uri="{FF2B5EF4-FFF2-40B4-BE49-F238E27FC236}">
                <a16:creationId xmlns:a16="http://schemas.microsoft.com/office/drawing/2014/main" id="{2811D1C1-F38E-430E-A67D-C2B59AE11273}"/>
              </a:ext>
            </a:extLst>
          </p:cNvPr>
          <p:cNvSpPr>
            <a:spLocks noGrp="1"/>
          </p:cNvSpPr>
          <p:nvPr>
            <p:ph sz="half" idx="1"/>
          </p:nvPr>
        </p:nvSpPr>
        <p:spPr>
          <a:xfrm>
            <a:off x="1024127" y="2286000"/>
            <a:ext cx="4078815" cy="4023360"/>
          </a:xfrm>
        </p:spPr>
        <p:txBody>
          <a:bodyPr>
            <a:normAutofit fontScale="70000" lnSpcReduction="20000"/>
          </a:bodyPr>
          <a:lstStyle/>
          <a:p>
            <a:r>
              <a:rPr lang="en-US" dirty="0"/>
              <a:t>What is Visual Studio Code…</a:t>
            </a:r>
          </a:p>
          <a:p>
            <a:r>
              <a:rPr lang="en-US" dirty="0"/>
              <a:t>Visual Studio Code is a lightweight but powerful source code editor which runs on your desktop and is available for Windows, macOS and Linux. It comes with built-in support for JavaScript, TypeScript and Node.js and has a rich ecosystem of extensions for other languages (such as C++, C#, Java, Python, PHP, Go) and runtimes (such as .NET and Unity).</a:t>
            </a:r>
          </a:p>
        </p:txBody>
      </p:sp>
      <p:pic>
        <p:nvPicPr>
          <p:cNvPr id="8" name="Content Placeholder 7">
            <a:extLst>
              <a:ext uri="{FF2B5EF4-FFF2-40B4-BE49-F238E27FC236}">
                <a16:creationId xmlns:a16="http://schemas.microsoft.com/office/drawing/2014/main" id="{139BFEE3-273A-47E8-9632-94677E92329A}"/>
              </a:ext>
            </a:extLst>
          </p:cNvPr>
          <p:cNvPicPr>
            <a:picLocks noGrp="1" noChangeAspect="1"/>
          </p:cNvPicPr>
          <p:nvPr>
            <p:ph sz="half" idx="2"/>
          </p:nvPr>
        </p:nvPicPr>
        <p:blipFill>
          <a:blip r:embed="rId3"/>
          <a:stretch>
            <a:fillRect/>
          </a:stretch>
        </p:blipFill>
        <p:spPr>
          <a:xfrm>
            <a:off x="5102942" y="2286000"/>
            <a:ext cx="6835880" cy="3915697"/>
          </a:xfrm>
          <a:prstGeom prst="rect">
            <a:avLst/>
          </a:prstGeom>
        </p:spPr>
      </p:pic>
    </p:spTree>
    <p:extLst>
      <p:ext uri="{BB962C8B-B14F-4D97-AF65-F5344CB8AC3E}">
        <p14:creationId xmlns:p14="http://schemas.microsoft.com/office/powerpoint/2010/main" val="9706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E10F08C-4C21-45AE-A616-9C85F9324A7C}"/>
              </a:ext>
            </a:extLst>
          </p:cNvPr>
          <p:cNvSpPr>
            <a:spLocks noGrp="1"/>
          </p:cNvSpPr>
          <p:nvPr>
            <p:ph type="title"/>
          </p:nvPr>
        </p:nvSpPr>
        <p:spPr/>
        <p:txBody>
          <a:bodyPr/>
          <a:lstStyle/>
          <a:p>
            <a:r>
              <a:rPr lang="en-US" dirty="0"/>
              <a:t>Visual Studio Code (CONT)</a:t>
            </a:r>
          </a:p>
        </p:txBody>
      </p:sp>
      <p:pic>
        <p:nvPicPr>
          <p:cNvPr id="15" name="Content Placeholder 14">
            <a:extLst>
              <a:ext uri="{FF2B5EF4-FFF2-40B4-BE49-F238E27FC236}">
                <a16:creationId xmlns:a16="http://schemas.microsoft.com/office/drawing/2014/main" id="{8C0EC02F-BDED-4738-87FA-DCF126C0B42A}"/>
              </a:ext>
            </a:extLst>
          </p:cNvPr>
          <p:cNvPicPr>
            <a:picLocks noGrp="1" noChangeAspect="1"/>
          </p:cNvPicPr>
          <p:nvPr>
            <p:ph sz="half" idx="1"/>
          </p:nvPr>
        </p:nvPicPr>
        <p:blipFill>
          <a:blip r:embed="rId3"/>
          <a:stretch>
            <a:fillRect/>
          </a:stretch>
        </p:blipFill>
        <p:spPr>
          <a:xfrm>
            <a:off x="1024128" y="2250059"/>
            <a:ext cx="4387980" cy="4290851"/>
          </a:xfrm>
          <a:prstGeom prst="rect">
            <a:avLst/>
          </a:prstGeom>
        </p:spPr>
      </p:pic>
      <p:sp>
        <p:nvSpPr>
          <p:cNvPr id="14" name="Content Placeholder 13">
            <a:extLst>
              <a:ext uri="{FF2B5EF4-FFF2-40B4-BE49-F238E27FC236}">
                <a16:creationId xmlns:a16="http://schemas.microsoft.com/office/drawing/2014/main" id="{18090385-152D-4829-89A6-E4F0D2AB3E31}"/>
              </a:ext>
            </a:extLst>
          </p:cNvPr>
          <p:cNvSpPr>
            <a:spLocks noGrp="1"/>
          </p:cNvSpPr>
          <p:nvPr>
            <p:ph sz="half" idx="2"/>
          </p:nvPr>
        </p:nvSpPr>
        <p:spPr/>
        <p:txBody>
          <a:bodyPr/>
          <a:lstStyle/>
          <a:p>
            <a:r>
              <a:rPr lang="en-US" dirty="0"/>
              <a:t>Notice the “Edit” button.  This site is open source. Just like CODE. The edit button takes you to: </a:t>
            </a:r>
            <a:r>
              <a:rPr lang="en-US" sz="1600" dirty="0">
                <a:hlinkClick r:id="rId4"/>
              </a:rPr>
              <a:t>https://github.com/Microsoft/vscode-docs/blob/master/docs/supporting/requirements.md</a:t>
            </a:r>
            <a:endParaRPr lang="en-US" sz="1600" dirty="0"/>
          </a:p>
          <a:p>
            <a:r>
              <a:rPr lang="en-US" dirty="0"/>
              <a:t>VS Code is updated monthly, prompted with a little number one on the settings gear, you can disable the update check if you want.</a:t>
            </a:r>
          </a:p>
          <a:p>
            <a:r>
              <a:rPr lang="en-US" dirty="0"/>
              <a:t>  </a:t>
            </a:r>
          </a:p>
        </p:txBody>
      </p:sp>
    </p:spTree>
    <p:extLst>
      <p:ext uri="{BB962C8B-B14F-4D97-AF65-F5344CB8AC3E}">
        <p14:creationId xmlns:p14="http://schemas.microsoft.com/office/powerpoint/2010/main" val="278881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DFAD-1599-499A-AF5B-4C9250B5A308}"/>
              </a:ext>
            </a:extLst>
          </p:cNvPr>
          <p:cNvSpPr>
            <a:spLocks noGrp="1"/>
          </p:cNvSpPr>
          <p:nvPr>
            <p:ph type="title"/>
          </p:nvPr>
        </p:nvSpPr>
        <p:spPr/>
        <p:txBody>
          <a:bodyPr/>
          <a:lstStyle/>
          <a:p>
            <a:r>
              <a:rPr lang="en-US" dirty="0"/>
              <a:t>Visual studio Code – Insiders Edition </a:t>
            </a:r>
          </a:p>
        </p:txBody>
      </p:sp>
      <p:sp>
        <p:nvSpPr>
          <p:cNvPr id="3" name="Content Placeholder 2">
            <a:extLst>
              <a:ext uri="{FF2B5EF4-FFF2-40B4-BE49-F238E27FC236}">
                <a16:creationId xmlns:a16="http://schemas.microsoft.com/office/drawing/2014/main" id="{251937D8-2182-4EBC-8A15-3A72D82E3A66}"/>
              </a:ext>
            </a:extLst>
          </p:cNvPr>
          <p:cNvSpPr>
            <a:spLocks noGrp="1"/>
          </p:cNvSpPr>
          <p:nvPr>
            <p:ph idx="1"/>
          </p:nvPr>
        </p:nvSpPr>
        <p:spPr>
          <a:xfrm>
            <a:off x="1024128" y="2286000"/>
            <a:ext cx="6785143" cy="4023360"/>
          </a:xfrm>
        </p:spPr>
        <p:txBody>
          <a:bodyPr>
            <a:normAutofit fontScale="92500" lnSpcReduction="10000"/>
          </a:bodyPr>
          <a:lstStyle/>
          <a:p>
            <a:r>
              <a:rPr lang="en-US" dirty="0"/>
              <a:t>A developer's version of VS Code.</a:t>
            </a:r>
          </a:p>
          <a:p>
            <a:r>
              <a:rPr lang="en-US" dirty="0"/>
              <a:t>Nightly updates (new features, verify or early bug fixes)</a:t>
            </a:r>
          </a:p>
          <a:p>
            <a:r>
              <a:rPr lang="en-US" dirty="0"/>
              <a:t>Side by side installations (stable version of VS Code)</a:t>
            </a:r>
          </a:p>
          <a:p>
            <a:pPr lvl="1"/>
            <a:r>
              <a:rPr lang="en-US" dirty="0"/>
              <a:t>Green for Insiders</a:t>
            </a:r>
          </a:p>
          <a:p>
            <a:pPr lvl="1"/>
            <a:r>
              <a:rPr lang="en-US" dirty="0"/>
              <a:t>Blue for stable version </a:t>
            </a:r>
          </a:p>
          <a:p>
            <a:pPr marL="128016" lvl="1" indent="0">
              <a:buNone/>
            </a:pPr>
            <a:r>
              <a:rPr lang="en-US" sz="2200" dirty="0"/>
              <a:t>Same version the VS Code Team uses</a:t>
            </a:r>
          </a:p>
        </p:txBody>
      </p:sp>
      <p:pic>
        <p:nvPicPr>
          <p:cNvPr id="4" name="Picture 3">
            <a:extLst>
              <a:ext uri="{FF2B5EF4-FFF2-40B4-BE49-F238E27FC236}">
                <a16:creationId xmlns:a16="http://schemas.microsoft.com/office/drawing/2014/main" id="{9B28518F-ACBC-4C56-A3D4-BDC74D078F76}"/>
              </a:ext>
            </a:extLst>
          </p:cNvPr>
          <p:cNvPicPr>
            <a:picLocks noChangeAspect="1"/>
          </p:cNvPicPr>
          <p:nvPr/>
        </p:nvPicPr>
        <p:blipFill>
          <a:blip r:embed="rId2"/>
          <a:stretch>
            <a:fillRect/>
          </a:stretch>
        </p:blipFill>
        <p:spPr>
          <a:xfrm>
            <a:off x="5656007" y="4107153"/>
            <a:ext cx="6244858" cy="2336187"/>
          </a:xfrm>
          <a:prstGeom prst="rect">
            <a:avLst/>
          </a:prstGeom>
        </p:spPr>
      </p:pic>
      <p:pic>
        <p:nvPicPr>
          <p:cNvPr id="5" name="Picture 4">
            <a:extLst>
              <a:ext uri="{FF2B5EF4-FFF2-40B4-BE49-F238E27FC236}">
                <a16:creationId xmlns:a16="http://schemas.microsoft.com/office/drawing/2014/main" id="{8414E35D-0B98-4055-8B65-9B5CD44DA447}"/>
              </a:ext>
            </a:extLst>
          </p:cNvPr>
          <p:cNvPicPr>
            <a:picLocks noChangeAspect="1"/>
          </p:cNvPicPr>
          <p:nvPr/>
        </p:nvPicPr>
        <p:blipFill>
          <a:blip r:embed="rId3"/>
          <a:stretch>
            <a:fillRect/>
          </a:stretch>
        </p:blipFill>
        <p:spPr>
          <a:xfrm>
            <a:off x="128903" y="3916627"/>
            <a:ext cx="943107" cy="381053"/>
          </a:xfrm>
          <a:prstGeom prst="rect">
            <a:avLst/>
          </a:prstGeom>
        </p:spPr>
      </p:pic>
    </p:spTree>
    <p:extLst>
      <p:ext uri="{BB962C8B-B14F-4D97-AF65-F5344CB8AC3E}">
        <p14:creationId xmlns:p14="http://schemas.microsoft.com/office/powerpoint/2010/main" val="3294717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F99-ACCB-4717-9AEC-F654BCA7D96A}"/>
              </a:ext>
            </a:extLst>
          </p:cNvPr>
          <p:cNvSpPr>
            <a:spLocks noGrp="1"/>
          </p:cNvSpPr>
          <p:nvPr>
            <p:ph type="title"/>
          </p:nvPr>
        </p:nvSpPr>
        <p:spPr/>
        <p:txBody>
          <a:bodyPr/>
          <a:lstStyle/>
          <a:p>
            <a:r>
              <a:rPr lang="en-US" dirty="0"/>
              <a:t>Azure Data Studio </a:t>
            </a:r>
          </a:p>
        </p:txBody>
      </p:sp>
      <p:sp>
        <p:nvSpPr>
          <p:cNvPr id="3" name="Content Placeholder 2">
            <a:extLst>
              <a:ext uri="{FF2B5EF4-FFF2-40B4-BE49-F238E27FC236}">
                <a16:creationId xmlns:a16="http://schemas.microsoft.com/office/drawing/2014/main" id="{4ED6448E-26A3-420D-8FB0-EA2AD4F346BA}"/>
              </a:ext>
            </a:extLst>
          </p:cNvPr>
          <p:cNvSpPr>
            <a:spLocks noGrp="1"/>
          </p:cNvSpPr>
          <p:nvPr>
            <p:ph idx="1"/>
          </p:nvPr>
        </p:nvSpPr>
        <p:spPr>
          <a:xfrm>
            <a:off x="381116" y="1523761"/>
            <a:ext cx="5569208" cy="4952866"/>
          </a:xfrm>
        </p:spPr>
        <p:txBody>
          <a:bodyPr>
            <a:normAutofit fontScale="92500" lnSpcReduction="10000"/>
          </a:bodyPr>
          <a:lstStyle/>
          <a:p>
            <a:r>
              <a:rPr lang="en-US" dirty="0"/>
              <a:t>Used to be SQL Operations Studio…</a:t>
            </a:r>
          </a:p>
          <a:p>
            <a:pPr lvl="1"/>
            <a:r>
              <a:rPr lang="en-US" dirty="0"/>
              <a:t>I never used this. Every one that uses brings it up.</a:t>
            </a:r>
          </a:p>
          <a:p>
            <a:pPr marL="128016" lvl="1" indent="0">
              <a:buNone/>
            </a:pPr>
            <a:endParaRPr lang="en-US" dirty="0"/>
          </a:p>
          <a:p>
            <a:pPr marL="128016" lvl="1" indent="0">
              <a:buNone/>
            </a:pPr>
            <a:r>
              <a:rPr lang="en-US" dirty="0"/>
              <a:t>I installed this on 7/22/2019… </a:t>
            </a:r>
          </a:p>
          <a:p>
            <a:pPr lvl="1"/>
            <a:r>
              <a:rPr lang="en-US" dirty="0"/>
              <a:t>I have not used it enough to give my opinion.</a:t>
            </a:r>
          </a:p>
          <a:p>
            <a:pPr lvl="1"/>
            <a:r>
              <a:rPr lang="en-US" dirty="0"/>
              <a:t>It can run on Windows, macOS, and Linux</a:t>
            </a:r>
          </a:p>
          <a:p>
            <a:pPr lvl="1"/>
            <a:endParaRPr lang="en-US" dirty="0"/>
          </a:p>
        </p:txBody>
      </p:sp>
      <p:pic>
        <p:nvPicPr>
          <p:cNvPr id="4" name="Picture 3">
            <a:hlinkClick r:id="rId2"/>
            <a:extLst>
              <a:ext uri="{FF2B5EF4-FFF2-40B4-BE49-F238E27FC236}">
                <a16:creationId xmlns:a16="http://schemas.microsoft.com/office/drawing/2014/main" id="{251FA89E-1B5D-48E6-8DF1-653CD4F63852}"/>
              </a:ext>
            </a:extLst>
          </p:cNvPr>
          <p:cNvPicPr>
            <a:picLocks noChangeAspect="1"/>
          </p:cNvPicPr>
          <p:nvPr/>
        </p:nvPicPr>
        <p:blipFill>
          <a:blip r:embed="rId3"/>
          <a:stretch>
            <a:fillRect/>
          </a:stretch>
        </p:blipFill>
        <p:spPr>
          <a:xfrm>
            <a:off x="5884164" y="1395246"/>
            <a:ext cx="4405565" cy="928680"/>
          </a:xfrm>
          <a:prstGeom prst="rect">
            <a:avLst/>
          </a:prstGeom>
        </p:spPr>
      </p:pic>
      <p:sp>
        <p:nvSpPr>
          <p:cNvPr id="5" name="TextBox 4">
            <a:extLst>
              <a:ext uri="{FF2B5EF4-FFF2-40B4-BE49-F238E27FC236}">
                <a16:creationId xmlns:a16="http://schemas.microsoft.com/office/drawing/2014/main" id="{85F73166-9CB2-4E0F-9F4F-DD624C0448DA}"/>
              </a:ext>
            </a:extLst>
          </p:cNvPr>
          <p:cNvSpPr txBox="1"/>
          <p:nvPr/>
        </p:nvSpPr>
        <p:spPr>
          <a:xfrm>
            <a:off x="5950324" y="2452441"/>
            <a:ext cx="4339405" cy="923330"/>
          </a:xfrm>
          <a:prstGeom prst="rect">
            <a:avLst/>
          </a:prstGeom>
          <a:noFill/>
        </p:spPr>
        <p:txBody>
          <a:bodyPr wrap="square" rtlCol="0">
            <a:spAutoFit/>
          </a:bodyPr>
          <a:lstStyle/>
          <a:p>
            <a:r>
              <a:rPr lang="en-US" dirty="0">
                <a:hlinkClick r:id="rId2"/>
              </a:rPr>
              <a:t>https://docs.microsoft.com/en-us/sql/azure-data-studio/download?view=sql-server-2017</a:t>
            </a:r>
            <a:endParaRPr lang="en-US" dirty="0"/>
          </a:p>
        </p:txBody>
      </p:sp>
    </p:spTree>
    <p:extLst>
      <p:ext uri="{BB962C8B-B14F-4D97-AF65-F5344CB8AC3E}">
        <p14:creationId xmlns:p14="http://schemas.microsoft.com/office/powerpoint/2010/main" val="3158814614"/>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7446</TotalTime>
  <Words>1612</Words>
  <Application>Microsoft Office PowerPoint</Application>
  <PresentationFormat>Widescreen</PresentationFormat>
  <Paragraphs>178</Paragraphs>
  <Slides>19</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Wingdings</vt:lpstr>
      <vt:lpstr>SQLSatOslo 2016</vt:lpstr>
      <vt:lpstr>Image</vt:lpstr>
      <vt:lpstr>Use Visual Studio Code  to get started with PowerShell</vt:lpstr>
      <vt:lpstr>Steve Peterson</vt:lpstr>
      <vt:lpstr>Powershell </vt:lpstr>
      <vt:lpstr>Powershell (CONT)</vt:lpstr>
      <vt:lpstr>Powershell (CONT)</vt:lpstr>
      <vt:lpstr>Visual Studio Code</vt:lpstr>
      <vt:lpstr>Visual Studio Code (CONT)</vt:lpstr>
      <vt:lpstr>Visual studio Code – Insiders Edition </vt:lpstr>
      <vt:lpstr>Azure Data Studio </vt:lpstr>
      <vt:lpstr>Azure Data Studio (CONT)</vt:lpstr>
      <vt:lpstr>Powershell basics (all versions) </vt:lpstr>
      <vt:lpstr>Visual Studio Code </vt:lpstr>
      <vt:lpstr>First load</vt:lpstr>
      <vt:lpstr>Folders and GIT</vt:lpstr>
      <vt:lpstr>Open editors </vt:lpstr>
      <vt:lpstr>Extensions </vt:lpstr>
      <vt:lpstr>Settings Sync</vt:lpstr>
      <vt:lpstr>Extensions I have Installed</vt:lpstr>
      <vt:lpstr>Docker – Side track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Visual Studio Code to get started with PowerShell</dc:title>
  <dc:creator>Steven Peterson</dc:creator>
  <cp:lastModifiedBy>Steven Peterson</cp:lastModifiedBy>
  <cp:revision>2</cp:revision>
  <dcterms:created xsi:type="dcterms:W3CDTF">2019-07-22T16:37:59Z</dcterms:created>
  <dcterms:modified xsi:type="dcterms:W3CDTF">2019-07-27T20:44:37Z</dcterms:modified>
</cp:coreProperties>
</file>